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1"/>
  </p:notesMasterIdLst>
  <p:sldIdLst>
    <p:sldId id="256" r:id="rId2"/>
    <p:sldId id="257" r:id="rId3"/>
    <p:sldId id="387" r:id="rId4"/>
    <p:sldId id="328" r:id="rId5"/>
    <p:sldId id="389" r:id="rId6"/>
    <p:sldId id="388" r:id="rId7"/>
    <p:sldId id="390" r:id="rId8"/>
    <p:sldId id="339" r:id="rId9"/>
    <p:sldId id="335" r:id="rId10"/>
    <p:sldId id="337" r:id="rId11"/>
    <p:sldId id="338" r:id="rId12"/>
    <p:sldId id="341" r:id="rId13"/>
    <p:sldId id="342" r:id="rId14"/>
    <p:sldId id="343" r:id="rId15"/>
    <p:sldId id="344" r:id="rId16"/>
    <p:sldId id="347" r:id="rId17"/>
    <p:sldId id="348" r:id="rId18"/>
    <p:sldId id="391" r:id="rId19"/>
    <p:sldId id="392" r:id="rId20"/>
    <p:sldId id="393" r:id="rId21"/>
    <p:sldId id="394" r:id="rId22"/>
    <p:sldId id="410" r:id="rId23"/>
    <p:sldId id="411" r:id="rId24"/>
    <p:sldId id="412" r:id="rId25"/>
    <p:sldId id="413" r:id="rId26"/>
    <p:sldId id="414" r:id="rId27"/>
    <p:sldId id="408" r:id="rId28"/>
    <p:sldId id="396" r:id="rId29"/>
    <p:sldId id="336" r:id="rId30"/>
    <p:sldId id="395" r:id="rId31"/>
    <p:sldId id="409" r:id="rId32"/>
    <p:sldId id="398" r:id="rId33"/>
    <p:sldId id="400" r:id="rId34"/>
    <p:sldId id="422" r:id="rId35"/>
    <p:sldId id="423" r:id="rId36"/>
    <p:sldId id="424" r:id="rId37"/>
    <p:sldId id="399" r:id="rId38"/>
    <p:sldId id="418" r:id="rId39"/>
    <p:sldId id="419" r:id="rId40"/>
    <p:sldId id="420" r:id="rId41"/>
    <p:sldId id="421" r:id="rId42"/>
    <p:sldId id="402" r:id="rId43"/>
    <p:sldId id="401" r:id="rId44"/>
    <p:sldId id="403" r:id="rId45"/>
    <p:sldId id="404" r:id="rId46"/>
    <p:sldId id="405" r:id="rId47"/>
    <p:sldId id="406" r:id="rId48"/>
    <p:sldId id="417" r:id="rId49"/>
    <p:sldId id="324" r:id="rId5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52"/>
      <p:bold r:id="rId53"/>
      <p:italic r:id="rId54"/>
      <p:boldItalic r:id="rId55"/>
    </p:embeddedFont>
    <p:embeddedFont>
      <p:font typeface="Roboto Black" panose="02000000000000000000" pitchFamily="2" charset="0"/>
      <p:bold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54">
          <p15:clr>
            <a:srgbClr val="A4A3A4"/>
          </p15:clr>
        </p15:guide>
        <p15:guide id="2" pos="454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4" roundtripDataSignature="AMtx7mgUGN6ISbZiW8JYuXcbmvE2862U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67681B-256A-4304-AFB2-B3D1981C573F}">
  <a:tblStyle styleId="{5767681B-256A-4304-AFB2-B3D1981C573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02" y="50"/>
      </p:cViewPr>
      <p:guideLst>
        <p:guide orient="horz" pos="454"/>
        <p:guide pos="45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84" Type="http://customschemas.google.com/relationships/presentationmetadata" Target="metadata"/><Relationship Id="rId89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vick" userId="238b960ec7e7fce5" providerId="LiveId" clId="{3ECE4892-78DB-4AC9-A0A5-C2A267856C21}"/>
    <pc:docChg chg="modSld sldOrd">
      <pc:chgData name="Daniel vick" userId="238b960ec7e7fce5" providerId="LiveId" clId="{3ECE4892-78DB-4AC9-A0A5-C2A267856C21}" dt="2025-07-07T23:45:23.906" v="1"/>
      <pc:docMkLst>
        <pc:docMk/>
      </pc:docMkLst>
      <pc:sldChg chg="ord">
        <pc:chgData name="Daniel vick" userId="238b960ec7e7fce5" providerId="LiveId" clId="{3ECE4892-78DB-4AC9-A0A5-C2A267856C21}" dt="2025-07-07T23:45:23.906" v="1"/>
        <pc:sldMkLst>
          <pc:docMk/>
          <pc:sldMk cId="4202509741" sldId="342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r>
              <a:rPr lang="es-CO" sz="1100"/>
              <a:t>Del siguiente listado de programas técnicos profesionales, ¿cuál(es) de ellos desearías estudiar?, (Marque, se permiten múltiples respuestas).</a:t>
            </a:r>
          </a:p>
          <a:p>
            <a:pPr>
              <a:defRPr sz="1100"/>
            </a:pPr>
            <a:r>
              <a:rPr lang="es-CO" sz="1100"/>
              <a:t> 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endParaRPr lang="es-CO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endParaRPr lang="es-CO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Hoja1!$A$1:$A$5</c:f>
              <c:strCache>
                <c:ptCount val="5"/>
                <c:pt idx="0">
                  <c:v>Instalación de redes eléctricas de baja y media tensión</c:v>
                </c:pt>
                <c:pt idx="1">
                  <c:v>Instalación de sistemas de energías renovables</c:v>
                </c:pt>
                <c:pt idx="2">
                  <c:v>Procesamiento y reporte Analítioco de datos </c:v>
                </c:pt>
                <c:pt idx="3">
                  <c:v>Energías renovables</c:v>
                </c:pt>
                <c:pt idx="4">
                  <c:v>otros</c:v>
                </c:pt>
              </c:strCache>
            </c:strRef>
          </c:cat>
          <c:val>
            <c:numRef>
              <c:f>Hoja1!$B$1:$B$5</c:f>
              <c:numCache>
                <c:formatCode>General</c:formatCode>
                <c:ptCount val="5"/>
                <c:pt idx="0">
                  <c:v>122</c:v>
                </c:pt>
                <c:pt idx="1">
                  <c:v>151</c:v>
                </c:pt>
                <c:pt idx="2">
                  <c:v>199</c:v>
                </c:pt>
                <c:pt idx="3">
                  <c:v>155</c:v>
                </c:pt>
                <c:pt idx="4">
                  <c:v>275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CA-4288-AE74-52CC29D25D4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50747936"/>
        <c:axId val="350745584"/>
      </c:barChart>
      <c:catAx>
        <c:axId val="350747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s-CO"/>
          </a:p>
        </c:txPr>
        <c:crossAx val="350745584"/>
        <c:crosses val="autoZero"/>
        <c:auto val="1"/>
        <c:lblAlgn val="ctr"/>
        <c:lblOffset val="100"/>
        <c:noMultiLvlLbl val="0"/>
      </c:catAx>
      <c:valAx>
        <c:axId val="350745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s-CO"/>
          </a:p>
        </c:txPr>
        <c:crossAx val="350747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pPr>
      <a:endParaRPr lang="es-CO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(respuestas).xlsx]pregunta3!Tabla dinámica3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pregunta3!$B$2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844-4627-8289-7AD73A08259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844-4627-8289-7AD73A08259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844-4627-8289-7AD73A08259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844-4627-8289-7AD73A08259F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pregunta3!$A$3:$A$7</c:f>
              <c:strCache>
                <c:ptCount val="4"/>
                <c:pt idx="0">
                  <c:v>Continuar estudiando</c:v>
                </c:pt>
                <c:pt idx="1">
                  <c:v>Empezar a trabajar</c:v>
                </c:pt>
                <c:pt idx="2">
                  <c:v>Las dos anteriores</c:v>
                </c:pt>
                <c:pt idx="3">
                  <c:v>No sabe / No contesta</c:v>
                </c:pt>
              </c:strCache>
            </c:strRef>
          </c:cat>
          <c:val>
            <c:numRef>
              <c:f>pregunta3!$B$3:$B$7</c:f>
              <c:numCache>
                <c:formatCode>General</c:formatCode>
                <c:ptCount val="4"/>
                <c:pt idx="0">
                  <c:v>10</c:v>
                </c:pt>
                <c:pt idx="1">
                  <c:v>2</c:v>
                </c:pt>
                <c:pt idx="2">
                  <c:v>26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844-4627-8289-7AD73A08259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(respuestas).xlsx]pregunta4!Tabla dinámica4</c:name>
    <c:fmtId val="-1"/>
  </c:pivotSource>
  <c:chart>
    <c:autoTitleDeleted val="1"/>
    <c:pivotFmts>
      <c:pivotFmt>
        <c:idx val="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pregunta4!$B$2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1E9-4AA8-B6A9-34841DB54BAB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1E9-4AA8-B6A9-34841DB54BAB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51E9-4AA8-B6A9-34841DB54BAB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51E9-4AA8-B6A9-34841DB54BAB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pregunta4!$A$3:$A$7</c:f>
              <c:strCache>
                <c:ptCount val="4"/>
                <c:pt idx="0">
                  <c:v>No sabe / No contesta</c:v>
                </c:pt>
                <c:pt idx="1">
                  <c:v>Profesional</c:v>
                </c:pt>
                <c:pt idx="2">
                  <c:v>Técnico</c:v>
                </c:pt>
                <c:pt idx="3">
                  <c:v>Tecnológico</c:v>
                </c:pt>
              </c:strCache>
            </c:strRef>
          </c:cat>
          <c:val>
            <c:numRef>
              <c:f>pregunta4!$B$3:$B$7</c:f>
              <c:numCache>
                <c:formatCode>General</c:formatCode>
                <c:ptCount val="4"/>
                <c:pt idx="0">
                  <c:v>7</c:v>
                </c:pt>
                <c:pt idx="1">
                  <c:v>26</c:v>
                </c:pt>
                <c:pt idx="2">
                  <c:v>3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1E9-4AA8-B6A9-34841DB54BA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(respuestas).xlsx]pregunta6!Tabla dinámica6</c:name>
    <c:fmtId val="-1"/>
  </c:pivotSource>
  <c:chart>
    <c:autoTitleDeleted val="1"/>
    <c:pivotFmts>
      <c:pivotFmt>
        <c:idx val="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pregunta6!$B$2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A90-49AC-BD2E-7D7237BCFC9F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A90-49AC-BD2E-7D7237BCFC9F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A90-49AC-BD2E-7D7237BCFC9F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pregunta6!$A$3:$A$6</c:f>
              <c:strCache>
                <c:ptCount val="3"/>
                <c:pt idx="0">
                  <c:v>No</c:v>
                </c:pt>
                <c:pt idx="1">
                  <c:v>No estoy seguro</c:v>
                </c:pt>
                <c:pt idx="2">
                  <c:v>Sí</c:v>
                </c:pt>
              </c:strCache>
            </c:strRef>
          </c:cat>
          <c:val>
            <c:numRef>
              <c:f>pregunta6!$B$3:$B$6</c:f>
              <c:numCache>
                <c:formatCode>General</c:formatCode>
                <c:ptCount val="3"/>
                <c:pt idx="0">
                  <c:v>7</c:v>
                </c:pt>
                <c:pt idx="1">
                  <c:v>11</c:v>
                </c:pt>
                <c:pt idx="2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A90-49AC-BD2E-7D7237BCFC9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(respuestas).xlsx]pregunta11!Tabla dinámica11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 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pregunta11!$B$2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DD6-421F-BD02-92A018E48470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DD6-421F-BD02-92A018E48470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DD6-421F-BD02-92A018E48470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pregunta11!$A$3:$A$6</c:f>
              <c:strCache>
                <c:ptCount val="3"/>
                <c:pt idx="0">
                  <c:v>A distancia</c:v>
                </c:pt>
                <c:pt idx="1">
                  <c:v>Híbrida</c:v>
                </c:pt>
                <c:pt idx="2">
                  <c:v>Presencial</c:v>
                </c:pt>
              </c:strCache>
            </c:strRef>
          </c:cat>
          <c:val>
            <c:numRef>
              <c:f>pregunta11!$B$3:$B$6</c:f>
              <c:numCache>
                <c:formatCode>General</c:formatCode>
                <c:ptCount val="3"/>
                <c:pt idx="0">
                  <c:v>3</c:v>
                </c:pt>
                <c:pt idx="1">
                  <c:v>3</c:v>
                </c:pt>
                <c:pt idx="2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DD6-421F-BD02-92A018E4847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5.png>
</file>

<file path=ppt/media/image36.jpg>
</file>

<file path=ppt/media/image37.png>
</file>

<file path=ppt/media/image38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184995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84226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2004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9865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669E4B3-CFB0-8070-651E-8E0FDA97F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F0CF3F12-AFE9-F67B-5132-DD616CAAF6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BBA22CD-71EB-EC88-5DF3-F7B5D086D5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58184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5F4C558-FEBA-8200-49ED-C35D843C2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A108A199-6586-A657-2F51-4C28E7F92E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5EB2E80-EE48-519B-C25E-356CE3BD26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67091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484096A-D2E2-DD22-B4C7-853D12AC5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B7DB1CC-6362-570F-F01B-04874CC431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6E9630B-E4B2-E5B6-DBA6-180728CB57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07211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B6BF86F-8731-5F42-72AE-A41F91E2B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045EF71-AE7F-98CB-8464-5A10D44AE0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6B7B9C34-ECBC-394B-148D-A5343033BE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26119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6FADEE2-A948-9177-D21E-1CEEA996A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99EE39B-9561-C224-0B56-CB4D9D0EC4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BC1A58F4-DBEA-2BA7-D7CA-C35CF149DE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14346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23B2C82-4AFE-5C14-F0D5-FDFD08765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7EA0CCE-6D8F-1F9F-0182-2BB1F277E2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C8DDD632-E5E5-8275-0192-BFCF74DDBC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53596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F59043E-9482-A01C-8A2B-0069E2317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57B4422-F067-F49C-7F60-64F9153F0C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CAD8575-EE56-A450-D968-09ABB3606A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04603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C85D26B-D7D4-14B5-D7DD-10435EB2E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FA77A46-65E5-4891-6558-DBD7340A83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9206780-14C7-CDFA-92C0-6A7B4A0681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0200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81655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779D893-D364-2C82-35D9-3A5223FE2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914CDC4B-1E6F-459D-ED4B-0F10661858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EC98829-0EC7-D1D8-72D9-7FEFAB22E4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38473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0FF8656-BA10-B65C-8949-69C509FC9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41D48A0-687A-672F-85ED-B40DFF6939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9D1F707D-F788-5AAD-5833-8C1319D91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81011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0FF8656-BA10-B65C-8949-69C509FC9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41D48A0-687A-672F-85ED-B40DFF6939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9D1F707D-F788-5AAD-5833-8C1319D91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473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0FF8656-BA10-B65C-8949-69C509FC9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41D48A0-687A-672F-85ED-B40DFF6939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9D1F707D-F788-5AAD-5833-8C1319D91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41287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0FF8656-BA10-B65C-8949-69C509FC9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41D48A0-687A-672F-85ED-B40DFF6939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9D1F707D-F788-5AAD-5833-8C1319D91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84879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0FF8656-BA10-B65C-8949-69C509FC9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41D48A0-687A-672F-85ED-B40DFF6939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9D1F707D-F788-5AAD-5833-8C1319D91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96947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0FF8656-BA10-B65C-8949-69C509FC9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41D48A0-687A-672F-85ED-B40DFF6939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9D1F707D-F788-5AAD-5833-8C1319D91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33850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1D768DB9-3775-0596-A14F-362FDF8F0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F0162B7C-4B12-920F-C698-FA63AC9431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4B2ECFE-0E35-9616-4DE2-FE063B9C08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76756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40EAC3F-83CC-1378-0865-54A4E09E2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0799CCF-A25B-2739-9432-94A7FDE3E4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1350A47-6921-A8F4-E2D5-6762F6D2B9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59947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8980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>
          <a:extLst>
            <a:ext uri="{FF2B5EF4-FFF2-40B4-BE49-F238E27FC236}">
              <a16:creationId xmlns:a16="http://schemas.microsoft.com/office/drawing/2014/main" id="{432D3D0F-86FC-B6FB-A498-5046241B2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>
            <a:extLst>
              <a:ext uri="{FF2B5EF4-FFF2-40B4-BE49-F238E27FC236}">
                <a16:creationId xmlns:a16="http://schemas.microsoft.com/office/drawing/2014/main" id="{AF04D8BF-17AF-F7C8-F966-7A005C1E6F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>
            <a:extLst>
              <a:ext uri="{FF2B5EF4-FFF2-40B4-BE49-F238E27FC236}">
                <a16:creationId xmlns:a16="http://schemas.microsoft.com/office/drawing/2014/main" id="{19D6ABC2-5E41-E245-1B9F-F4399314DE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54580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EFD4A1E-E7DE-EC93-4514-A2A472BD8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84E3F3A-7565-A446-55CC-8CE9E03F0D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929BD9B-DF90-C7C8-0FAF-22157F2412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40643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F05743B4-9068-CD37-D682-2C7D07066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CF63E230-2793-2EF1-A366-21BC23FB68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A1CEE6C-3004-0892-FE58-7B49625251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751852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C35CF8E-2FAB-C602-1974-3FC5A8A9E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BDDD1D4A-8691-D7DF-3724-F46A31373D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B96B147-0331-9BB2-00E5-A667A8A3F7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90875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AE60934-EFAD-7767-7EC5-9F36BB3D7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183DD0C-33A2-39C5-8DCA-E90A397DFC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5634F32-9EAD-D7FC-57D8-40C42A0982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15876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9538F78-250B-4630-24C1-D1DF763DF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EF556B0-1535-B1A1-FBAB-CCB89642BB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5EF2614-E7EF-DB01-4702-B4CD539CEF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14040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AB826D1-5DE7-8B9B-E52B-7566341EA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1E680E3E-DA26-4628-FB64-A3125F400E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7DF23384-CB6A-D5C2-8FD9-DF8A434B26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196981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74DF783-A5DA-011E-54E8-533AE989F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C9AAFDEB-5C1F-0C99-05DA-CF952B57E9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9138C4C-D8AC-6437-81FE-7B24ECABB5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270060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D5DA5FF-DD80-9003-C91B-D2547ADDE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F78EEF8-1458-9281-D0E5-F95408A286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988AD9E-0E63-C9DE-CEEE-F7DE8B490E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409847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7E5E58C-3639-1C98-F351-02DCCA5D4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61110D11-BA32-47CE-8619-196D769B8F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4B2B0A8-BC2A-94BC-956C-B76B02BB99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037567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AAC15DB-6088-8747-5532-A42692FEE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7926A995-9BDE-6E6F-A95B-9C701063D1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AE40784D-4D7C-9CC0-4907-5550305093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1276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636690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1945C768-A0FD-4D6E-AB6E-32571E003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6208B479-4879-DD0D-A4F6-56C31F16A7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D2B92B2-F43E-DE0C-4537-3857D23536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37697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F4F600F-0016-B1EE-3420-A836DB67A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052F993-C328-C614-43D8-5C38272A9F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BD785F9-02CF-F728-7B68-24E29A66D1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75432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89F23D2-D356-DFD6-CB5F-7ED744AB1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112FD54-DCFE-03C8-5298-C5F9C3C306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EA63F8D-94E2-DABC-E93F-527334564B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502804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06F81D7-9C69-8F39-94B4-B9F9AA0C5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090AF5A-46C9-C5CC-61F7-5DA058C900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041F088-0409-A686-CD13-3606A71F14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537467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B349D9B-5DC3-F235-3716-F1F77CF4A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2EC2507-9495-3221-114A-D57A29EEE7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5170906-54B3-5B62-1473-56BD6491B1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2192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F662B958-E660-246A-9B28-04B739D57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C7DE89E9-8401-4809-9EE7-F5072D830C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FE3D54D-B5E9-C311-8B81-219CBF245D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536974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A6D1871-9366-9C21-FF9F-AADD71765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25E2E2D-5664-BD03-E472-592B993F9F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D158D9AB-3105-2F24-EFCD-D574317AC6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032994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4A491BF-1A18-1149-39FA-C5D5CD4B7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56838FB3-00DC-34CD-A5C4-3FFAF399BC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A2DB741-D809-D06E-A3B3-8C910B50B8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409951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89D69B6A-863D-51BA-5BEB-BB1FDBE8D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59F5C193-CEB4-D833-0C1D-B004B76D55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D83D7E15-0929-E47E-DE81-EDB6D6A754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045393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6" name="Google Shape;646;p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9109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DA22257-5D6B-31C3-42BA-5E05B1DC2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E54BE74-C87F-179D-5D51-CBB7BED712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3E883397-F427-1881-050B-AF2257FC13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1195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7E39B21-A241-4019-9A4E-D6D618259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A4E5B30E-8A10-BB40-101F-DDD54C884E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AF81B3C-D919-5AC8-5C95-D486254833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0385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4871649-162F-9338-9277-353925237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0CA01C0-7554-C578-D257-0179EA3AE1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AAFB889-3F36-7FFA-21E3-3D6FC54CC2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691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89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3650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6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7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6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7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7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7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Document2.docx"/><Relationship Id="rId3" Type="http://schemas.openxmlformats.org/officeDocument/2006/relationships/image" Target="../media/image3.png"/><Relationship Id="rId7" Type="http://schemas.openxmlformats.org/officeDocument/2006/relationships/image" Target="../media/image20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Word_Document1.docx"/><Relationship Id="rId11" Type="http://schemas.openxmlformats.org/officeDocument/2006/relationships/image" Target="../media/image22.emf"/><Relationship Id="rId5" Type="http://schemas.openxmlformats.org/officeDocument/2006/relationships/image" Target="../media/image19.emf"/><Relationship Id="rId10" Type="http://schemas.openxmlformats.org/officeDocument/2006/relationships/package" Target="../embeddings/Microsoft_Word_Document3.docx"/><Relationship Id="rId4" Type="http://schemas.openxmlformats.org/officeDocument/2006/relationships/package" Target="../embeddings/Microsoft_Word_Document.docx"/><Relationship Id="rId9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package" Target="../embeddings/Microsoft_Word_Document4.doc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package" Target="../embeddings/Microsoft_Word_Document5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iblio.ucaldas.edu.co/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g"/><Relationship Id="rId4" Type="http://schemas.openxmlformats.org/officeDocument/2006/relationships/image" Target="../media/image3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0244D20B-822E-6E62-B0DA-3EA3D4D0942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grado 11</a:t>
            </a:r>
            <a:endParaRPr dirty="0"/>
          </a:p>
        </p:txBody>
      </p:sp>
      <p:pic>
        <p:nvPicPr>
          <p:cNvPr id="5" name="Google Shape;238;p19">
            <a:extLst>
              <a:ext uri="{FF2B5EF4-FFF2-40B4-BE49-F238E27FC236}">
                <a16:creationId xmlns:a16="http://schemas.microsoft.com/office/drawing/2014/main" id="{231FDC3E-C9AA-AE88-C342-376DB499A09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8875" y="790935"/>
            <a:ext cx="8519925" cy="4179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87524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0244D20B-822E-6E62-B0DA-3EA3D4D0942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grado 8/9</a:t>
            </a:r>
            <a:endParaRPr dirty="0"/>
          </a:p>
        </p:txBody>
      </p:sp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EB05C365-9729-9565-E5F8-D539DEAF14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4560531"/>
              </p:ext>
            </p:extLst>
          </p:nvPr>
        </p:nvGraphicFramePr>
        <p:xfrm>
          <a:off x="235857" y="1200149"/>
          <a:ext cx="8418285" cy="34444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0479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82223969-FD6C-C512-73D6-7C04710F1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12C78EBD-F04A-0945-CEB5-84A446329178}"/>
              </a:ext>
            </a:extLst>
          </p:cNvPr>
          <p:cNvSpPr txBox="1"/>
          <p:nvPr/>
        </p:nvSpPr>
        <p:spPr>
          <a:xfrm>
            <a:off x="269934" y="790935"/>
            <a:ext cx="8614255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s-CO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Propósito:</a:t>
            </a: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Indagar el interés potencial entre estudiantes de programas técnicos afines (Instalación de Sistemas de Energía Renovable y Redes Eléctricas) de la región, para cursar un nuevo programa de "Tecnología Eléctrica en Generación y Gestión Eficiente de Energías Renovables" ofrecido por la Universidad de Caldas.</a:t>
            </a:r>
          </a:p>
          <a:p>
            <a:pPr marL="342900" lvl="0" indent="-342900">
              <a:buFont typeface="+mj-lt"/>
              <a:buAutoNum type="arabicPeriod"/>
            </a:pPr>
            <a:endParaRPr lang="es-CO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s-CO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Metodología:</a:t>
            </a: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Se realizó una encuesta online (Google </a:t>
            </a:r>
            <a:r>
              <a:rPr lang="es-CO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Forms</a:t>
            </a: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dirigida a estudiantes de nivel técnico.</a:t>
            </a:r>
          </a:p>
          <a:p>
            <a:pPr marL="342900" lvl="0" indent="-342900">
              <a:buFont typeface="+mj-lt"/>
              <a:buAutoNum type="arabicPeriod"/>
            </a:pPr>
            <a:endParaRPr lang="es-CO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s-CO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Hallazgos Clave:</a:t>
            </a:r>
            <a:endParaRPr lang="es-CO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muestra está compuesta mayoritariamente por mujeres (61.9%) y todos los encuestados estudian actualmente en instituciones públicas (100%).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Existe una </a:t>
            </a:r>
            <a:r>
              <a:rPr lang="es-CO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alta intención de continuar estudiando</a:t>
            </a: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después de obtener el título técnico (85.7% planea seguir estudiando o combinar estudio y trabajo). El nivel </a:t>
            </a:r>
            <a:r>
              <a:rPr lang="es-CO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Tecnológico</a:t>
            </a: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es el preferido (61.9%) para continuar.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Hay un </a:t>
            </a:r>
            <a:r>
              <a:rPr lang="es-CO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interés moderado pero positivo</a:t>
            </a: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 el programa específico propuesto: </a:t>
            </a:r>
            <a:r>
              <a:rPr lang="es-CO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57.1% </a:t>
            </a: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manifestó interés en continuar su formación con esta Tecnología. Sin embargo, un significativo </a:t>
            </a:r>
            <a:r>
              <a:rPr lang="es-CO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26.2% </a:t>
            </a: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está "inseguro".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</a:t>
            </a:r>
            <a:r>
              <a:rPr lang="es-CO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Oportunidad de Empleo</a:t>
            </a: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(mencionada sola o combinada en la mayoría de respuestas) es el factor más influyente para inscribirse, seguido por la Calidad Académica/Prestigio.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Hay una </a:t>
            </a:r>
            <a:r>
              <a:rPr lang="es-CO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preferencia por la modalidad Presencial (85.7%)</a:t>
            </a: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Casi la mitad (47.6%) no había considerado previamente estudiar tecnología en esta área.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2F1EFA63-F4F6-9F75-F7D4-F212147680C8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dirty="0">
                <a:solidFill>
                  <a:srgbClr val="00206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2.2. </a:t>
            </a:r>
            <a:r>
              <a:rPr lang="es" sz="2700" dirty="0">
                <a:solidFill>
                  <a:srgbClr val="00206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Estudio de Mercado-Estudiantes t</a:t>
            </a:r>
            <a:r>
              <a:rPr lang="en-US" sz="2700" dirty="0">
                <a:solidFill>
                  <a:srgbClr val="00206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é</a:t>
            </a:r>
            <a:r>
              <a:rPr lang="es" sz="2700" dirty="0">
                <a:solidFill>
                  <a:srgbClr val="00206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cnicos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72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F3300E08-DB08-7306-38CE-C24F41C35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5158EC2F-E6BC-F6DF-AD31-8738D33976FB}"/>
              </a:ext>
            </a:extLst>
          </p:cNvPr>
          <p:cNvSpPr txBox="1"/>
          <p:nvPr/>
        </p:nvSpPr>
        <p:spPr>
          <a:xfrm>
            <a:off x="756453" y="750727"/>
            <a:ext cx="7328058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SzPts val="1400"/>
            </a:pPr>
            <a:r>
              <a:rPr lang="en-US" b="1" dirty="0"/>
              <a:t>¿Tu </a:t>
            </a:r>
            <a:r>
              <a:rPr lang="en-US" b="1" dirty="0" err="1"/>
              <a:t>intención</a:t>
            </a:r>
            <a:r>
              <a:rPr lang="en-US" b="1" dirty="0"/>
              <a:t>, </a:t>
            </a:r>
            <a:r>
              <a:rPr lang="en-US" b="1" dirty="0" err="1"/>
              <a:t>una</a:t>
            </a:r>
            <a:r>
              <a:rPr lang="en-US" b="1" dirty="0"/>
              <a:t> </a:t>
            </a:r>
            <a:r>
              <a:rPr lang="en-US" b="1" dirty="0" err="1"/>
              <a:t>vez</a:t>
            </a:r>
            <a:r>
              <a:rPr lang="en-US" b="1" dirty="0"/>
              <a:t> </a:t>
            </a:r>
            <a:r>
              <a:rPr lang="en-US" b="1" dirty="0" err="1"/>
              <a:t>obtengas</a:t>
            </a:r>
            <a:r>
              <a:rPr lang="en-US" b="1" dirty="0"/>
              <a:t> </a:t>
            </a:r>
            <a:r>
              <a:rPr lang="en-US" b="1" dirty="0" err="1"/>
              <a:t>el</a:t>
            </a:r>
            <a:r>
              <a:rPr lang="en-US" b="1" dirty="0"/>
              <a:t> </a:t>
            </a:r>
            <a:r>
              <a:rPr lang="en-US" b="1" dirty="0" err="1"/>
              <a:t>título</a:t>
            </a:r>
            <a:r>
              <a:rPr lang="en-US" b="1" dirty="0"/>
              <a:t> de </a:t>
            </a:r>
            <a:r>
              <a:rPr lang="en-US" b="1" dirty="0" err="1"/>
              <a:t>técnico</a:t>
            </a:r>
            <a:r>
              <a:rPr lang="en-US" b="1" dirty="0"/>
              <a:t>, es?</a:t>
            </a:r>
            <a:endParaRPr lang="es-CO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SzPts val="1400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Las dos anteriores (Estudiar y Trabajar): 61.9% , Continuar estudiando: 23.8% , No sabe / No contesta: 9.5% , Empezar a trabajar: 4.8% . </a:t>
            </a:r>
            <a:r>
              <a:rPr lang="es-CO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(Total con intención de estudio: 85.7%)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396CD562-42B2-A29D-5DBC-53C87B4019DD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4" name="Gráfico 3" descr="Tipo de gráfico: Anillo. Presencial representa la mayoría de &quot;¿Preferiría estudiar este programa en que modalidad ?&quot;.&#10;&#10;Descripción generada automáticamente">
            <a:extLst>
              <a:ext uri="{FF2B5EF4-FFF2-40B4-BE49-F238E27FC236}">
                <a16:creationId xmlns:a16="http://schemas.microsoft.com/office/drawing/2014/main" id="{AA0F1489-1EA7-6F80-05A3-96D5CE596B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5576174"/>
              </p:ext>
            </p:extLst>
          </p:nvPr>
        </p:nvGraphicFramePr>
        <p:xfrm>
          <a:off x="2062594" y="2117156"/>
          <a:ext cx="461391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202509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F413F46-255D-3FD8-63C5-3A37C058B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168AC0A-DDF4-B92C-0637-7BD980F243C0}"/>
              </a:ext>
            </a:extLst>
          </p:cNvPr>
          <p:cNvSpPr txBox="1"/>
          <p:nvPr/>
        </p:nvSpPr>
        <p:spPr>
          <a:xfrm>
            <a:off x="756453" y="750727"/>
            <a:ext cx="7328058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b="1" dirty="0"/>
              <a:t>Si </a:t>
            </a:r>
            <a:r>
              <a:rPr lang="en-US" b="1" dirty="0" err="1"/>
              <a:t>tu</a:t>
            </a:r>
            <a:r>
              <a:rPr lang="en-US" b="1" dirty="0"/>
              <a:t> </a:t>
            </a:r>
            <a:r>
              <a:rPr lang="en-US" b="1" dirty="0" err="1"/>
              <a:t>intención</a:t>
            </a:r>
            <a:r>
              <a:rPr lang="en-US" b="1" dirty="0"/>
              <a:t> es </a:t>
            </a:r>
            <a:r>
              <a:rPr lang="en-US" b="1" dirty="0" err="1"/>
              <a:t>seguir</a:t>
            </a:r>
            <a:r>
              <a:rPr lang="en-US" b="1" dirty="0"/>
              <a:t> </a:t>
            </a:r>
            <a:r>
              <a:rPr lang="en-US" b="1" dirty="0" err="1"/>
              <a:t>estudiando</a:t>
            </a:r>
            <a:r>
              <a:rPr lang="en-US" b="1" dirty="0"/>
              <a:t>, ¿</a:t>
            </a:r>
            <a:r>
              <a:rPr lang="en-US" b="1" dirty="0" err="1"/>
              <a:t>qué</a:t>
            </a:r>
            <a:r>
              <a:rPr lang="en-US" b="1" dirty="0"/>
              <a:t> </a:t>
            </a:r>
            <a:r>
              <a:rPr lang="en-US" b="1" dirty="0" err="1"/>
              <a:t>tipo</a:t>
            </a:r>
            <a:r>
              <a:rPr lang="en-US" b="1" dirty="0"/>
              <a:t> de </a:t>
            </a:r>
            <a:r>
              <a:rPr lang="en-US" b="1" dirty="0" err="1"/>
              <a:t>programa</a:t>
            </a:r>
            <a:r>
              <a:rPr lang="en-US" b="1" dirty="0"/>
              <a:t> </a:t>
            </a:r>
            <a:r>
              <a:rPr lang="en-US" b="1" dirty="0" err="1"/>
              <a:t>te</a:t>
            </a:r>
            <a:r>
              <a:rPr lang="en-US" b="1" dirty="0"/>
              <a:t> </a:t>
            </a:r>
            <a:r>
              <a:rPr lang="en-US" b="1" dirty="0" err="1"/>
              <a:t>gustaría</a:t>
            </a:r>
            <a:r>
              <a:rPr lang="en-US" b="1" dirty="0"/>
              <a:t> </a:t>
            </a:r>
            <a:r>
              <a:rPr lang="en-US" b="1" dirty="0" err="1"/>
              <a:t>realizar</a:t>
            </a:r>
            <a:r>
              <a:rPr lang="en-US" b="1" dirty="0"/>
              <a:t>?</a:t>
            </a:r>
            <a:endParaRPr lang="es-CO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Profesional : 61.9% , No sabe / No contesta: 16.7% , Tecnológico : 14.3% , Técnico: 7.1% 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EC77FE2F-C76E-45B7-0409-49648F615B50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2" name="Gráfico 1" descr="Tipo de gráfico: Anillo. Las dos anteriores representa la mayoría de &quot;¿Tu intención, una vez obtengas el título de técnico, es?&quot;.&#10;&#10;Descripción generada automáticamente">
            <a:extLst>
              <a:ext uri="{FF2B5EF4-FFF2-40B4-BE49-F238E27FC236}">
                <a16:creationId xmlns:a16="http://schemas.microsoft.com/office/drawing/2014/main" id="{D45D65A1-8EDD-FBDC-5DBC-8B4EF236E7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2996501"/>
              </p:ext>
            </p:extLst>
          </p:nvPr>
        </p:nvGraphicFramePr>
        <p:xfrm>
          <a:off x="2123052" y="1751482"/>
          <a:ext cx="4594860" cy="30441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684906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4A81904-739C-3AEF-0F19-19EAEFE30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0921487-2926-CFB3-CFD6-7D16F0F3D3D5}"/>
              </a:ext>
            </a:extLst>
          </p:cNvPr>
          <p:cNvSpPr txBox="1"/>
          <p:nvPr/>
        </p:nvSpPr>
        <p:spPr>
          <a:xfrm>
            <a:off x="756453" y="750727"/>
            <a:ext cx="7328058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defRPr sz="1800" b="1" i="0" u="none" strike="noStrike" kern="1200" baseline="0">
                <a:solidFill>
                  <a:srgbClr val="000000">
                    <a:lumMod val="75000"/>
                    <a:lumOff val="2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¿Le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interesaría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continuar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su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formación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un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programa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de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Tecnología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Eléctrica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Generación y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Gestión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Eficiente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de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Energías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Renovables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?  </a:t>
            </a:r>
          </a:p>
          <a:p>
            <a:pPr lvl="1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Sí: 57.1% </a:t>
            </a:r>
            <a:endParaRPr lang="es-CO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estoy seguro: 26.2% </a:t>
            </a:r>
            <a:endParaRPr lang="es-CO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No: 16.7%</a:t>
            </a:r>
            <a:endParaRPr lang="es-CO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6AC162DB-A897-BA2C-EE6B-5D4AFD13FC39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4" name="Gráfico 3" descr="Tipo de gráfico: Anillo. Profesional representa la mayoría de &quot;Si tu intención es seguir estudiando, ¿qué tipo de programa te gustaría realizar?&quot;.&#10;&#10;Descripción generada automáticamente">
            <a:extLst>
              <a:ext uri="{FF2B5EF4-FFF2-40B4-BE49-F238E27FC236}">
                <a16:creationId xmlns:a16="http://schemas.microsoft.com/office/drawing/2014/main" id="{82B4D935-CDE3-2E30-6EC0-BFD46FD070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8869045"/>
              </p:ext>
            </p:extLst>
          </p:nvPr>
        </p:nvGraphicFramePr>
        <p:xfrm>
          <a:off x="1957172" y="1882786"/>
          <a:ext cx="4784419" cy="3125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6456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CCAF877-974D-7FEE-049E-902A9BC35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23F329FF-37D6-F047-6EA2-2897AAED30DC}"/>
              </a:ext>
            </a:extLst>
          </p:cNvPr>
          <p:cNvSpPr txBox="1"/>
          <p:nvPr/>
        </p:nvSpPr>
        <p:spPr>
          <a:xfrm>
            <a:off x="756453" y="750727"/>
            <a:ext cx="732805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b="1" dirty="0">
                <a:solidFill>
                  <a:schemeClr val="tx1"/>
                </a:solidFill>
              </a:rPr>
              <a:t>¿</a:t>
            </a:r>
            <a:r>
              <a:rPr lang="en-US" b="1" dirty="0" err="1">
                <a:solidFill>
                  <a:schemeClr val="tx1"/>
                </a:solidFill>
              </a:rPr>
              <a:t>Preferiría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estudiar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este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programa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en</a:t>
            </a:r>
            <a:r>
              <a:rPr lang="en-US" b="1" dirty="0">
                <a:solidFill>
                  <a:schemeClr val="tx1"/>
                </a:solidFill>
              </a:rPr>
              <a:t> que </a:t>
            </a:r>
            <a:r>
              <a:rPr lang="en-US" b="1" dirty="0" err="1">
                <a:solidFill>
                  <a:schemeClr val="tx1"/>
                </a:solidFill>
              </a:rPr>
              <a:t>modalidad</a:t>
            </a:r>
            <a:r>
              <a:rPr lang="en-US" b="1" dirty="0">
                <a:solidFill>
                  <a:schemeClr val="tx1"/>
                </a:solidFill>
              </a:rPr>
              <a:t> ?</a:t>
            </a:r>
            <a:endParaRPr lang="es-CO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Presencial: 85.7%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distancia: 7.1% </a:t>
            </a: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Híbrida: 7.1%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D6F0988C-AA68-2547-36D3-CFAE60F3BB82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2" name="Gráfico 1" descr="Tipo de gráfico: Anillo. Para &quot;¿Tu intención, una vez obtengas el título de técnico, es?: Continuar estudiando&quot;, Femenino representa la mayoría de &quot;Indique por favor su género&quot;.&#10;&#10;Descripción generada automáticamente">
            <a:extLst>
              <a:ext uri="{FF2B5EF4-FFF2-40B4-BE49-F238E27FC236}">
                <a16:creationId xmlns:a16="http://schemas.microsoft.com/office/drawing/2014/main" id="{76099B6E-7F72-3C74-DFD6-44D8DF4670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8280652"/>
              </p:ext>
            </p:extLst>
          </p:nvPr>
        </p:nvGraphicFramePr>
        <p:xfrm>
          <a:off x="2065020" y="1768789"/>
          <a:ext cx="5013960" cy="30365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514167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0E41622-34F5-0F0E-117F-F65959568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11808F1-B624-38AE-0E9F-6A12CDB756D3}"/>
              </a:ext>
            </a:extLst>
          </p:cNvPr>
          <p:cNvSpPr txBox="1"/>
          <p:nvPr/>
        </p:nvSpPr>
        <p:spPr>
          <a:xfrm>
            <a:off x="756453" y="750727"/>
            <a:ext cx="7328058" cy="3724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Conclusiones</a:t>
            </a:r>
          </a:p>
          <a:p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CO" b="1" dirty="0"/>
              <a:t>Población Objetivo:</a:t>
            </a:r>
            <a:r>
              <a:rPr lang="es-CO" dirty="0"/>
              <a:t> Estudiantes Grado 11, Grados 8-9, y Técnicos afines (N=729, 613, 102 respectivamente).</a:t>
            </a:r>
          </a:p>
          <a:p>
            <a:r>
              <a:rPr lang="es-CO" b="1" dirty="0"/>
              <a:t>Alta Intención de Continuar Estudios:</a:t>
            </a:r>
            <a:r>
              <a:rPr lang="es-CO" dirty="0"/>
              <a:t> Mayoría planea seguir a educación superior (preferencia por nivel Tecnológico entre técnicos - 61.9%).</a:t>
            </a:r>
          </a:p>
          <a:p>
            <a:r>
              <a:rPr lang="es-CO" b="1" dirty="0"/>
              <a:t>Interés en el Programa:</a:t>
            </a:r>
            <a:endParaRPr lang="es-CO" dirty="0"/>
          </a:p>
          <a:p>
            <a:pPr lvl="1"/>
            <a:r>
              <a:rPr lang="es-CO" dirty="0"/>
              <a:t>Grado 11 y 8-9: Interés de 343 personas moderado del general de personas encuestadas, pero visible, motivado por futuro y sostenibilidad.</a:t>
            </a:r>
          </a:p>
          <a:p>
            <a:pPr lvl="1"/>
            <a:r>
              <a:rPr lang="es-CO" dirty="0"/>
              <a:t>Técnicos: </a:t>
            </a:r>
            <a:r>
              <a:rPr lang="es-CO" b="1" dirty="0"/>
              <a:t>57.1% interesados</a:t>
            </a:r>
            <a:r>
              <a:rPr lang="es-CO" dirty="0"/>
              <a:t> en continuar con esta Tecnología.</a:t>
            </a:r>
          </a:p>
          <a:p>
            <a:r>
              <a:rPr lang="es-CO" b="1" dirty="0"/>
              <a:t>Factores Clave:</a:t>
            </a:r>
            <a:r>
              <a:rPr lang="es-CO" dirty="0"/>
              <a:t> Oportunidad de Empleo y Calidad/Prestigio </a:t>
            </a:r>
            <a:r>
              <a:rPr lang="es-CO" dirty="0" err="1"/>
              <a:t>UCaldas</a:t>
            </a:r>
            <a:r>
              <a:rPr lang="es-CO" dirty="0"/>
              <a:t>.</a:t>
            </a:r>
          </a:p>
          <a:p>
            <a:r>
              <a:rPr lang="es-CO" b="1" dirty="0"/>
              <a:t>Retos Identificados:</a:t>
            </a:r>
            <a:endParaRPr lang="es-CO" dirty="0"/>
          </a:p>
          <a:p>
            <a:pPr lvl="1"/>
            <a:r>
              <a:rPr lang="es-CO" b="1" dirty="0"/>
              <a:t>Segmento "Inseguro" (26.2% Técnicos):</a:t>
            </a:r>
            <a:r>
              <a:rPr lang="es-CO" dirty="0"/>
              <a:t> Requiere estrategias de información y motivación focalizadas.</a:t>
            </a:r>
          </a:p>
          <a:p>
            <a:pPr lvl="1"/>
            <a:r>
              <a:rPr lang="es-CO" b="1" dirty="0"/>
              <a:t>Preferencia Presencial (85.7% Técnicos):</a:t>
            </a:r>
            <a:r>
              <a:rPr lang="es-CO" dirty="0"/>
              <a:t> Justifica la modalidad principal.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A2DD8420-29DD-8127-4A05-4999EC34BAB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1358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1E1D91B1-8BC4-14AE-54F9-EBCE8D41B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1581382-4A11-8DAD-6017-2F0EB41A4410}"/>
              </a:ext>
            </a:extLst>
          </p:cNvPr>
          <p:cNvSpPr txBox="1"/>
          <p:nvPr/>
        </p:nvSpPr>
        <p:spPr>
          <a:xfrm>
            <a:off x="729460" y="959926"/>
            <a:ext cx="5127947" cy="424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 Futuro Profesional con Alta Demanda</a:t>
            </a:r>
          </a:p>
          <a:p>
            <a:endParaRPr lang="es-CO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CO" b="1" dirty="0"/>
              <a:t>Crecimiento del Sector:</a:t>
            </a:r>
            <a:r>
              <a:rPr lang="es-CO" dirty="0"/>
              <a:t> El empleo global en ERNC supera los 11.5 millones (IRENA) y sigue en aumento.</a:t>
            </a:r>
          </a:p>
          <a:p>
            <a:r>
              <a:rPr lang="es-CO" b="1" dirty="0"/>
              <a:t>Demanda Nacional Evidente:</a:t>
            </a:r>
            <a:r>
              <a:rPr lang="es-CO" dirty="0"/>
              <a:t> Búsquedas en portales (</a:t>
            </a:r>
            <a:r>
              <a:rPr lang="es-CO" dirty="0" err="1"/>
              <a:t>Indeed</a:t>
            </a:r>
            <a:r>
              <a:rPr lang="es-CO" dirty="0"/>
              <a:t>, </a:t>
            </a:r>
            <a:r>
              <a:rPr lang="es-CO" dirty="0" err="1"/>
              <a:t>Elempleo</a:t>
            </a:r>
            <a:r>
              <a:rPr lang="es-CO" dirty="0"/>
              <a:t>, </a:t>
            </a:r>
            <a:r>
              <a:rPr lang="es-CO" dirty="0" err="1"/>
              <a:t>Computrabajo</a:t>
            </a:r>
            <a:r>
              <a:rPr lang="es-CO" dirty="0"/>
              <a:t>) muestran vacantes activas para:</a:t>
            </a:r>
          </a:p>
          <a:p>
            <a:pPr lvl="1"/>
            <a:r>
              <a:rPr lang="es-CO" dirty="0"/>
              <a:t>Técnicos de Instalación y Mantenimiento (Solar, Eólica).</a:t>
            </a:r>
          </a:p>
          <a:p>
            <a:pPr lvl="1"/>
            <a:r>
              <a:rPr lang="es-CO" dirty="0"/>
              <a:t>Ayudantes y Coordinadores de Proyectos ERNC.</a:t>
            </a:r>
          </a:p>
          <a:p>
            <a:pPr lvl="1"/>
            <a:r>
              <a:rPr lang="es-CO" dirty="0"/>
              <a:t>Roles en Monitoreo Ambiental, Servicio Técnico, Instrumentación.</a:t>
            </a:r>
          </a:p>
          <a:p>
            <a:r>
              <a:rPr lang="es-CO" b="1" dirty="0"/>
              <a:t>Brecha de Talento:</a:t>
            </a:r>
            <a:r>
              <a:rPr lang="es-CO" dirty="0"/>
              <a:t> Escasez reconocida de </a:t>
            </a:r>
            <a:r>
              <a:rPr lang="es-CO" b="1" dirty="0"/>
              <a:t>Tecnólogos</a:t>
            </a:r>
            <a:r>
              <a:rPr lang="es-CO" dirty="0"/>
              <a:t> especializados (vs. Ingenieros o técnicos básicos).</a:t>
            </a:r>
          </a:p>
          <a:p>
            <a:r>
              <a:rPr lang="es-CO" b="1" dirty="0"/>
              <a:t>Pertinencia del Título:</a:t>
            </a:r>
            <a:r>
              <a:rPr lang="es-CO" dirty="0"/>
              <a:t> El perfil del egresado responde directamente a estas necesidades del mercado.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55568BD9-760C-2505-F72B-A6732AD27248}"/>
              </a:ext>
            </a:extLst>
          </p:cNvPr>
          <p:cNvSpPr txBox="1"/>
          <p:nvPr/>
        </p:nvSpPr>
        <p:spPr>
          <a:xfrm>
            <a:off x="184154" y="310137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Tendencia del Mercado Laboral</a:t>
            </a:r>
            <a:endParaRPr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2BCA1A8-D6E0-F30B-12B5-7E970F722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7346" y="1744427"/>
            <a:ext cx="2984247" cy="293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04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6F1A1952-B773-E054-E37A-F995A2509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ABD3FE9A-BFD0-E56A-8AC3-A1D767DE7689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216;p16">
            <a:extLst>
              <a:ext uri="{FF2B5EF4-FFF2-40B4-BE49-F238E27FC236}">
                <a16:creationId xmlns:a16="http://schemas.microsoft.com/office/drawing/2014/main" id="{EC79B8F3-646D-50B3-0E5B-54EEF32B05F7}"/>
              </a:ext>
            </a:extLst>
          </p:cNvPr>
          <p:cNvSpPr txBox="1"/>
          <p:nvPr/>
        </p:nvSpPr>
        <p:spPr>
          <a:xfrm>
            <a:off x="4572000" y="668638"/>
            <a:ext cx="39438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PERFIL ASPIRANTE</a:t>
            </a:r>
            <a:endParaRPr sz="2500" b="0" i="0" u="none" strike="noStrike" cap="none" dirty="0">
              <a:solidFill>
                <a:srgbClr val="00206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" name="Google Shape;215;p16">
            <a:extLst>
              <a:ext uri="{FF2B5EF4-FFF2-40B4-BE49-F238E27FC236}">
                <a16:creationId xmlns:a16="http://schemas.microsoft.com/office/drawing/2014/main" id="{1A81281F-73CC-D10D-B120-E232F9B579CA}"/>
              </a:ext>
            </a:extLst>
          </p:cNvPr>
          <p:cNvSpPr txBox="1"/>
          <p:nvPr/>
        </p:nvSpPr>
        <p:spPr>
          <a:xfrm>
            <a:off x="4518060" y="1145317"/>
            <a:ext cx="42957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None/>
            </a:pPr>
            <a:r>
              <a:rPr lang="es-CO" sz="1200" dirty="0"/>
              <a:t>El programa está dirigido a personas con interés en las energías renovables y el sector eléctrico. Se espera que el aspirante ideal cuente con: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Interés por las energías renovables</a:t>
            </a:r>
            <a:r>
              <a:rPr lang="es-CO" sz="1200" dirty="0"/>
              <a:t> y el desarrollo sostenible.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Habilidades técnicas y lógicas</a:t>
            </a:r>
            <a:r>
              <a:rPr lang="es-CO" sz="1200" dirty="0"/>
              <a:t> básicas en electricidad y tecnología.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Compromiso con la eficiencia energética</a:t>
            </a:r>
            <a:r>
              <a:rPr lang="es-CO" sz="1200" dirty="0"/>
              <a:t> y el cuidado del medio ambiente.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Capacidad de trabajo en equipo</a:t>
            </a:r>
            <a:r>
              <a:rPr lang="es-CO" sz="1200" dirty="0"/>
              <a:t> y colaboración en proyectos.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Conciencia social y ambiental</a:t>
            </a:r>
            <a:r>
              <a:rPr lang="es-CO" sz="1200" dirty="0"/>
              <a:t> relacionada con el uso de energías limpias.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46" name="Picture 2" descr="Las energías renovables como una alternativa para bajar costos y cuidar el  medio ambiente">
            <a:extLst>
              <a:ext uri="{FF2B5EF4-FFF2-40B4-BE49-F238E27FC236}">
                <a16:creationId xmlns:a16="http://schemas.microsoft.com/office/drawing/2014/main" id="{C2A72929-D1C1-0A59-C8C2-6612F388B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71" y="1700582"/>
            <a:ext cx="3919285" cy="2204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4127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60;p2">
            <a:extLst>
              <a:ext uri="{FF2B5EF4-FFF2-40B4-BE49-F238E27FC236}">
                <a16:creationId xmlns:a16="http://schemas.microsoft.com/office/drawing/2014/main" id="{09D1497B-0F81-C14E-2523-DD30934E62FE}"/>
              </a:ext>
            </a:extLst>
          </p:cNvPr>
          <p:cNvSpPr txBox="1"/>
          <p:nvPr/>
        </p:nvSpPr>
        <p:spPr>
          <a:xfrm>
            <a:off x="1226249" y="522351"/>
            <a:ext cx="6691500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5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Propuesta programa</a:t>
            </a:r>
            <a:endParaRPr dirty="0"/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5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TECNOLOGÍA ELÉCTRICA EN GENERACIÓN Y GESTIÓN EFICIENTE DE ENERGÍAS RENOVABLES</a:t>
            </a:r>
            <a:endParaRPr lang="es-CO"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" name="Google Shape;61;p2">
            <a:extLst>
              <a:ext uri="{FF2B5EF4-FFF2-40B4-BE49-F238E27FC236}">
                <a16:creationId xmlns:a16="http://schemas.microsoft.com/office/drawing/2014/main" id="{DE55CF09-6D7A-3110-1CAC-70EDF5F0D0CA}"/>
              </a:ext>
            </a:extLst>
          </p:cNvPr>
          <p:cNvSpPr txBox="1"/>
          <p:nvPr/>
        </p:nvSpPr>
        <p:spPr>
          <a:xfrm>
            <a:off x="2918173" y="2245869"/>
            <a:ext cx="3307651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Decreto 1330 de 2019 MEN.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Resolución 002265 de 2023 MEN.</a:t>
            </a:r>
            <a:endParaRPr sz="1300" b="0" i="0" u="none" strike="noStrike" cap="none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62;p2">
            <a:extLst>
              <a:ext uri="{FF2B5EF4-FFF2-40B4-BE49-F238E27FC236}">
                <a16:creationId xmlns:a16="http://schemas.microsoft.com/office/drawing/2014/main" id="{30FDD865-9671-D871-F741-4953D38578AA}"/>
              </a:ext>
            </a:extLst>
          </p:cNvPr>
          <p:cNvSpPr txBox="1"/>
          <p:nvPr/>
        </p:nvSpPr>
        <p:spPr>
          <a:xfrm>
            <a:off x="2286748" y="3451449"/>
            <a:ext cx="4570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FACULTAD DE CIENCIAS EXACTAS Y NATURALES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UNIVERSIDAD DE CALDAS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Junio</a:t>
            </a: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, 2025</a:t>
            </a:r>
            <a:endParaRPr sz="1800" b="1" i="0" u="none" strike="noStrike" cap="none" dirty="0">
              <a:solidFill>
                <a:srgbClr val="00206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0E13A0F-28F0-06F6-C4A8-60CC12F33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66E26274-0DB2-CE45-6DDA-D609D6F3FB4E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216;p16">
            <a:extLst>
              <a:ext uri="{FF2B5EF4-FFF2-40B4-BE49-F238E27FC236}">
                <a16:creationId xmlns:a16="http://schemas.microsoft.com/office/drawing/2014/main" id="{0B924D12-8E6F-89F4-2B5F-E445B12B3C5F}"/>
              </a:ext>
            </a:extLst>
          </p:cNvPr>
          <p:cNvSpPr txBox="1"/>
          <p:nvPr/>
        </p:nvSpPr>
        <p:spPr>
          <a:xfrm>
            <a:off x="4572000" y="668638"/>
            <a:ext cx="39438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PERFIL </a:t>
            </a:r>
            <a:r>
              <a:rPr lang="en-US" sz="2500" b="0" i="0" u="none" strike="noStrike" cap="none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EGRESADOS </a:t>
            </a:r>
            <a:endParaRPr lang="es-ES" sz="2500" b="0" i="0" u="none" strike="noStrike" cap="none" dirty="0">
              <a:solidFill>
                <a:srgbClr val="00206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" name="Google Shape;215;p16">
            <a:extLst>
              <a:ext uri="{FF2B5EF4-FFF2-40B4-BE49-F238E27FC236}">
                <a16:creationId xmlns:a16="http://schemas.microsoft.com/office/drawing/2014/main" id="{D63B1B9D-4D77-9C04-DE2A-89C0DD7D972A}"/>
              </a:ext>
            </a:extLst>
          </p:cNvPr>
          <p:cNvSpPr txBox="1"/>
          <p:nvPr/>
        </p:nvSpPr>
        <p:spPr>
          <a:xfrm>
            <a:off x="3875078" y="1700582"/>
            <a:ext cx="5124262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None/>
            </a:pPr>
            <a:r>
              <a:rPr lang="es-CO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 egresado será un tecnólogo con habilidades especializadas en la instalación, operación, mantenimiento y gestión eficiente de sistemas de energías renovables, preparado para aplicar sus conocimientos en contextos prácticos y contribuir a la sostenibilidad energética.</a:t>
            </a:r>
            <a:endParaRPr lang="es-CO" sz="1800" dirty="0">
              <a:solidFill>
                <a:schemeClr val="tx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6146" name="Picture 2" descr="Las energías renovables como una alternativa para bajar costos y cuidar el  medio ambiente">
            <a:extLst>
              <a:ext uri="{FF2B5EF4-FFF2-40B4-BE49-F238E27FC236}">
                <a16:creationId xmlns:a16="http://schemas.microsoft.com/office/drawing/2014/main" id="{A5926CFF-4378-0E11-6D4D-018953382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71" y="1700582"/>
            <a:ext cx="3267727" cy="1838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5756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E6D7920-E4B8-95CA-507A-45A553083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B99F61B-9103-3280-FB9A-C39D7FFC8AB3}"/>
              </a:ext>
            </a:extLst>
          </p:cNvPr>
          <p:cNvSpPr txBox="1"/>
          <p:nvPr/>
        </p:nvSpPr>
        <p:spPr>
          <a:xfrm>
            <a:off x="386669" y="248327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4" name="Google Shape;68;p3">
            <a:extLst>
              <a:ext uri="{FF2B5EF4-FFF2-40B4-BE49-F238E27FC236}">
                <a16:creationId xmlns:a16="http://schemas.microsoft.com/office/drawing/2014/main" id="{928D2CFE-9D49-3FEE-BAC0-EE0B5C109255}"/>
              </a:ext>
            </a:extLst>
          </p:cNvPr>
          <p:cNvSpPr txBox="1"/>
          <p:nvPr/>
        </p:nvSpPr>
        <p:spPr>
          <a:xfrm>
            <a:off x="3204288" y="636022"/>
            <a:ext cx="35373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Resultados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de </a:t>
            </a: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aprendizaje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9C8DC66-0EA7-1408-6619-E4345EBE8A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141" y="1031108"/>
            <a:ext cx="7029717" cy="396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94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E6D7920-E4B8-95CA-507A-45A553083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B99F61B-9103-3280-FB9A-C39D7FFC8AB3}"/>
              </a:ext>
            </a:extLst>
          </p:cNvPr>
          <p:cNvSpPr txBox="1"/>
          <p:nvPr/>
        </p:nvSpPr>
        <p:spPr>
          <a:xfrm>
            <a:off x="386669" y="248327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4" name="Google Shape;68;p3">
            <a:extLst>
              <a:ext uri="{FF2B5EF4-FFF2-40B4-BE49-F238E27FC236}">
                <a16:creationId xmlns:a16="http://schemas.microsoft.com/office/drawing/2014/main" id="{928D2CFE-9D49-3FEE-BAC0-EE0B5C109255}"/>
              </a:ext>
            </a:extLst>
          </p:cNvPr>
          <p:cNvSpPr txBox="1"/>
          <p:nvPr/>
        </p:nvSpPr>
        <p:spPr>
          <a:xfrm>
            <a:off x="3204288" y="636022"/>
            <a:ext cx="35373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Resultados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de </a:t>
            </a: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aprendizaje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096F5BB-C3A5-E1BE-C3DD-85748ABCD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140" y="1097657"/>
            <a:ext cx="7743720" cy="380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12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E6D7920-E4B8-95CA-507A-45A553083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B99F61B-9103-3280-FB9A-C39D7FFC8AB3}"/>
              </a:ext>
            </a:extLst>
          </p:cNvPr>
          <p:cNvSpPr txBox="1"/>
          <p:nvPr/>
        </p:nvSpPr>
        <p:spPr>
          <a:xfrm>
            <a:off x="386669" y="248327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4" name="Google Shape;68;p3">
            <a:extLst>
              <a:ext uri="{FF2B5EF4-FFF2-40B4-BE49-F238E27FC236}">
                <a16:creationId xmlns:a16="http://schemas.microsoft.com/office/drawing/2014/main" id="{928D2CFE-9D49-3FEE-BAC0-EE0B5C109255}"/>
              </a:ext>
            </a:extLst>
          </p:cNvPr>
          <p:cNvSpPr txBox="1"/>
          <p:nvPr/>
        </p:nvSpPr>
        <p:spPr>
          <a:xfrm>
            <a:off x="3204288" y="636022"/>
            <a:ext cx="35373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Resultados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de </a:t>
            </a: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aprendizaje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5531567-2A83-6E6F-F65E-2708615D3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55" y="1066879"/>
            <a:ext cx="7946170" cy="101270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26E6576-3D7B-5E13-0CAD-3A8B75F378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655" y="2053742"/>
            <a:ext cx="7921902" cy="293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06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E6D7920-E4B8-95CA-507A-45A553083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B99F61B-9103-3280-FB9A-C39D7FFC8AB3}"/>
              </a:ext>
            </a:extLst>
          </p:cNvPr>
          <p:cNvSpPr txBox="1"/>
          <p:nvPr/>
        </p:nvSpPr>
        <p:spPr>
          <a:xfrm>
            <a:off x="386669" y="248327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4" name="Google Shape;68;p3">
            <a:extLst>
              <a:ext uri="{FF2B5EF4-FFF2-40B4-BE49-F238E27FC236}">
                <a16:creationId xmlns:a16="http://schemas.microsoft.com/office/drawing/2014/main" id="{928D2CFE-9D49-3FEE-BAC0-EE0B5C109255}"/>
              </a:ext>
            </a:extLst>
          </p:cNvPr>
          <p:cNvSpPr txBox="1"/>
          <p:nvPr/>
        </p:nvSpPr>
        <p:spPr>
          <a:xfrm>
            <a:off x="3204288" y="636022"/>
            <a:ext cx="35373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Resultados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de </a:t>
            </a: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aprendizaje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AC7BDC1-FB26-E099-8689-5175289BE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745" y="1300814"/>
            <a:ext cx="8310580" cy="348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567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E6D7920-E4B8-95CA-507A-45A553083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B99F61B-9103-3280-FB9A-C39D7FFC8AB3}"/>
              </a:ext>
            </a:extLst>
          </p:cNvPr>
          <p:cNvSpPr txBox="1"/>
          <p:nvPr/>
        </p:nvSpPr>
        <p:spPr>
          <a:xfrm>
            <a:off x="386669" y="248327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4" name="Google Shape;68;p3">
            <a:extLst>
              <a:ext uri="{FF2B5EF4-FFF2-40B4-BE49-F238E27FC236}">
                <a16:creationId xmlns:a16="http://schemas.microsoft.com/office/drawing/2014/main" id="{928D2CFE-9D49-3FEE-BAC0-EE0B5C109255}"/>
              </a:ext>
            </a:extLst>
          </p:cNvPr>
          <p:cNvSpPr txBox="1"/>
          <p:nvPr/>
        </p:nvSpPr>
        <p:spPr>
          <a:xfrm>
            <a:off x="3204288" y="636022"/>
            <a:ext cx="35373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Resultados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de </a:t>
            </a: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aprendizaje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085198D-9D23-6AF2-F3AC-3D3CAD46A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96" y="1066879"/>
            <a:ext cx="7892608" cy="388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876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E6D7920-E4B8-95CA-507A-45A553083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B99F61B-9103-3280-FB9A-C39D7FFC8AB3}"/>
              </a:ext>
            </a:extLst>
          </p:cNvPr>
          <p:cNvSpPr txBox="1"/>
          <p:nvPr/>
        </p:nvSpPr>
        <p:spPr>
          <a:xfrm>
            <a:off x="386669" y="248327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4" name="Google Shape;68;p3">
            <a:extLst>
              <a:ext uri="{FF2B5EF4-FFF2-40B4-BE49-F238E27FC236}">
                <a16:creationId xmlns:a16="http://schemas.microsoft.com/office/drawing/2014/main" id="{928D2CFE-9D49-3FEE-BAC0-EE0B5C109255}"/>
              </a:ext>
            </a:extLst>
          </p:cNvPr>
          <p:cNvSpPr txBox="1"/>
          <p:nvPr/>
        </p:nvSpPr>
        <p:spPr>
          <a:xfrm>
            <a:off x="3204288" y="636022"/>
            <a:ext cx="35373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Resultados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de </a:t>
            </a: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aprendizaje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2FE881E-469B-7746-C28E-D3E35D6AA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874" y="1194764"/>
            <a:ext cx="7787584" cy="365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60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DEB59742-A72C-B13F-AB94-38950FEB5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3D541055-7405-9E5E-7209-298836225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5357"/>
            <a:ext cx="9075960" cy="4166372"/>
          </a:xfrm>
          <a:prstGeom prst="rect">
            <a:avLst/>
          </a:prstGeom>
        </p:spPr>
      </p:pic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C1D557D-B851-D517-2DD3-C71782DA4A0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390;p39">
            <a:extLst>
              <a:ext uri="{FF2B5EF4-FFF2-40B4-BE49-F238E27FC236}">
                <a16:creationId xmlns:a16="http://schemas.microsoft.com/office/drawing/2014/main" id="{48FE40DF-AEDA-B049-7E64-562ED375A6B2}"/>
              </a:ext>
            </a:extLst>
          </p:cNvPr>
          <p:cNvSpPr/>
          <p:nvPr/>
        </p:nvSpPr>
        <p:spPr>
          <a:xfrm>
            <a:off x="1862538" y="4639499"/>
            <a:ext cx="516922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Ciclo de Formación: profesional (</a:t>
            </a:r>
            <a:r>
              <a:rPr lang="es" sz="180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82</a:t>
            </a: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Créditos ≈ </a:t>
            </a:r>
            <a:r>
              <a:rPr lang="es" sz="180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51</a:t>
            </a: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%)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570B6FA-A514-BF08-5B98-7B16B939B584}"/>
              </a:ext>
            </a:extLst>
          </p:cNvPr>
          <p:cNvSpPr txBox="1"/>
          <p:nvPr/>
        </p:nvSpPr>
        <p:spPr>
          <a:xfrm>
            <a:off x="167379" y="56364"/>
            <a:ext cx="7904177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Articulación con el programa de mecatrónica </a:t>
            </a:r>
            <a:endParaRPr lang="es-CO" sz="18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800" dirty="0">
              <a:highlight>
                <a:srgbClr val="FFFF00"/>
              </a:highlight>
            </a:endParaRPr>
          </a:p>
          <a:p>
            <a:endParaRPr lang="es-CO" sz="1800" dirty="0"/>
          </a:p>
        </p:txBody>
      </p:sp>
    </p:spTree>
    <p:extLst>
      <p:ext uri="{BB962C8B-B14F-4D97-AF65-F5344CB8AC3E}">
        <p14:creationId xmlns:p14="http://schemas.microsoft.com/office/powerpoint/2010/main" val="918121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FFED09A-3038-3CD0-9207-5B02CC112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20C6C5E6-1594-B6C2-F3A2-0436B3A072B7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390;p39">
            <a:extLst>
              <a:ext uri="{FF2B5EF4-FFF2-40B4-BE49-F238E27FC236}">
                <a16:creationId xmlns:a16="http://schemas.microsoft.com/office/drawing/2014/main" id="{B4B6A9F8-0292-26C8-A8FD-CD563AEE1B9F}"/>
              </a:ext>
            </a:extLst>
          </p:cNvPr>
          <p:cNvSpPr/>
          <p:nvPr/>
        </p:nvSpPr>
        <p:spPr>
          <a:xfrm>
            <a:off x="7342193" y="1787621"/>
            <a:ext cx="20140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Ciclo de Formación: Técnico (55 Créditos ≈ 60%)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87FA410C-B90E-E343-D045-AA25BE9B7FD6}"/>
              </a:ext>
            </a:extLst>
          </p:cNvPr>
          <p:cNvSpPr txBox="1"/>
          <p:nvPr/>
        </p:nvSpPr>
        <p:spPr>
          <a:xfrm>
            <a:off x="167379" y="56364"/>
            <a:ext cx="7904177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Articulación con los programas técnicos</a:t>
            </a:r>
            <a:endParaRPr lang="es-CO" sz="18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800" dirty="0">
              <a:highlight>
                <a:srgbClr val="FFFF00"/>
              </a:highlight>
            </a:endParaRPr>
          </a:p>
          <a:p>
            <a:endParaRPr lang="es-CO" sz="180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65287B5-1384-8A40-D923-1F446C3839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16" t="4133" r="40469" b="3698"/>
          <a:stretch/>
        </p:blipFill>
        <p:spPr>
          <a:xfrm>
            <a:off x="246315" y="346428"/>
            <a:ext cx="7041892" cy="474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2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3E61F42-72EF-EAF1-D836-2D44C6AE5908}"/>
              </a:ext>
            </a:extLst>
          </p:cNvPr>
          <p:cNvSpPr txBox="1"/>
          <p:nvPr/>
        </p:nvSpPr>
        <p:spPr>
          <a:xfrm>
            <a:off x="167379" y="56364"/>
            <a:ext cx="790417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Organización de las actividades académicas de los programas</a:t>
            </a:r>
            <a:endParaRPr lang="es-CO" sz="1800" dirty="0">
              <a:highlight>
                <a:srgbClr val="FFFF00"/>
              </a:highlight>
            </a:endParaRPr>
          </a:p>
          <a:p>
            <a:endParaRPr lang="es-CO" sz="180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56275C33-835A-D22A-44A7-F42BBF1353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5653638"/>
              </p:ext>
            </p:extLst>
          </p:nvPr>
        </p:nvGraphicFramePr>
        <p:xfrm>
          <a:off x="222967" y="662492"/>
          <a:ext cx="5940425" cy="181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1817362" progId="Word.Document.12">
                  <p:embed/>
                </p:oleObj>
              </mc:Choice>
              <mc:Fallback>
                <p:oleObj name="Document" r:id="rId4" imgW="5940848" imgH="1817362" progId="Word.Document.12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56275C33-835A-D22A-44A7-F42BBF1353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967" y="662492"/>
                        <a:ext cx="5940425" cy="181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4A0193DF-2E28-CD06-B268-D351ADCC5F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4130388"/>
              </p:ext>
            </p:extLst>
          </p:nvPr>
        </p:nvGraphicFramePr>
        <p:xfrm>
          <a:off x="4597922" y="677689"/>
          <a:ext cx="5940425" cy="181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6" imgW="5940848" imgH="1817362" progId="Word.Document.12">
                  <p:embed/>
                </p:oleObj>
              </mc:Choice>
              <mc:Fallback>
                <p:oleObj name="Document" r:id="rId6" imgW="5940848" imgH="1817362" progId="Word.Document.12">
                  <p:embed/>
                  <p:pic>
                    <p:nvPicPr>
                      <p:cNvPr id="6" name="Objeto 5">
                        <a:extLst>
                          <a:ext uri="{FF2B5EF4-FFF2-40B4-BE49-F238E27FC236}">
                            <a16:creationId xmlns:a16="http://schemas.microsoft.com/office/drawing/2014/main" id="{4A0193DF-2E28-CD06-B268-D351ADCC5F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7922" y="677689"/>
                        <a:ext cx="5940425" cy="181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>
            <a:extLst>
              <a:ext uri="{FF2B5EF4-FFF2-40B4-BE49-F238E27FC236}">
                <a16:creationId xmlns:a16="http://schemas.microsoft.com/office/drawing/2014/main" id="{44526EAD-A7AE-CCD8-6AD1-536E4FF169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081853"/>
              </p:ext>
            </p:extLst>
          </p:nvPr>
        </p:nvGraphicFramePr>
        <p:xfrm>
          <a:off x="222967" y="2725397"/>
          <a:ext cx="5940425" cy="191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8" imgW="5940848" imgH="1911096" progId="Word.Document.12">
                  <p:embed/>
                </p:oleObj>
              </mc:Choice>
              <mc:Fallback>
                <p:oleObj name="Document" r:id="rId8" imgW="5940848" imgH="1911096" progId="Word.Document.12">
                  <p:embed/>
                  <p:pic>
                    <p:nvPicPr>
                      <p:cNvPr id="9" name="Objeto 8">
                        <a:extLst>
                          <a:ext uri="{FF2B5EF4-FFF2-40B4-BE49-F238E27FC236}">
                            <a16:creationId xmlns:a16="http://schemas.microsoft.com/office/drawing/2014/main" id="{44526EAD-A7AE-CCD8-6AD1-536E4FF1690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2967" y="2725397"/>
                        <a:ext cx="5940425" cy="191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>
            <a:extLst>
              <a:ext uri="{FF2B5EF4-FFF2-40B4-BE49-F238E27FC236}">
                <a16:creationId xmlns:a16="http://schemas.microsoft.com/office/drawing/2014/main" id="{24F2DDB9-333E-C2C8-38AE-D44010184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370888"/>
              </p:ext>
            </p:extLst>
          </p:nvPr>
        </p:nvGraphicFramePr>
        <p:xfrm>
          <a:off x="4632470" y="2728372"/>
          <a:ext cx="5940425" cy="180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10" imgW="5940848" imgH="1807988" progId="Word.Document.12">
                  <p:embed/>
                </p:oleObj>
              </mc:Choice>
              <mc:Fallback>
                <p:oleObj name="Document" r:id="rId10" imgW="5940848" imgH="1807988" progId="Word.Document.12">
                  <p:embed/>
                  <p:pic>
                    <p:nvPicPr>
                      <p:cNvPr id="13" name="Objeto 12">
                        <a:extLst>
                          <a:ext uri="{FF2B5EF4-FFF2-40B4-BE49-F238E27FC236}">
                            <a16:creationId xmlns:a16="http://schemas.microsoft.com/office/drawing/2014/main" id="{24F2DDB9-333E-C2C8-38AE-D440101843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32470" y="2728372"/>
                        <a:ext cx="5940425" cy="1808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105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">
          <a:extLst>
            <a:ext uri="{FF2B5EF4-FFF2-40B4-BE49-F238E27FC236}">
              <a16:creationId xmlns:a16="http://schemas.microsoft.com/office/drawing/2014/main" id="{45F4B50A-A20B-D674-372E-CEF595783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>
            <a:extLst>
              <a:ext uri="{FF2B5EF4-FFF2-40B4-BE49-F238E27FC236}">
                <a16:creationId xmlns:a16="http://schemas.microsoft.com/office/drawing/2014/main" id="{875D9543-4519-6E0C-C2D2-7AEA3F0D4667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C8B40C2-0725-A674-F465-9DE2240426E4}"/>
              </a:ext>
            </a:extLst>
          </p:cNvPr>
          <p:cNvSpPr txBox="1"/>
          <p:nvPr/>
        </p:nvSpPr>
        <p:spPr>
          <a:xfrm>
            <a:off x="1039244" y="1545370"/>
            <a:ext cx="694066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Denominación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Justificación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Aspectos curriculares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Organización de las actividades académicas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Investigación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Relación con el sector externo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Profesores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Medios educativos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Recursos físicos e infraestructura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2D8637B-50FB-F51C-BA81-907C4454C5C0}"/>
              </a:ext>
            </a:extLst>
          </p:cNvPr>
          <p:cNvSpPr txBox="1"/>
          <p:nvPr/>
        </p:nvSpPr>
        <p:spPr>
          <a:xfrm>
            <a:off x="2017875" y="614034"/>
            <a:ext cx="4572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buNone/>
            </a:pPr>
            <a:r>
              <a:rPr lang="es-CO" sz="2400" b="1" i="0" u="none" strike="noStrike" dirty="0">
                <a:solidFill>
                  <a:srgbClr val="003B74"/>
                </a:solidFill>
                <a:effectLst/>
                <a:latin typeface="Times New Roman" panose="02020603050405020304" pitchFamily="18" charset="0"/>
              </a:rPr>
              <a:t>CONDICIONES DE CALIDAD</a:t>
            </a:r>
            <a:endParaRPr lang="es-CO" sz="2400" b="0" dirty="0">
              <a:effectLst/>
            </a:endParaRPr>
          </a:p>
          <a:p>
            <a:pPr>
              <a:buNone/>
            </a:pP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547846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E6BF68A-67E4-C184-47F1-CE6B92430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3EFAEC37-6590-1C0F-C486-9DED7CDEFD9C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E689260-B878-34D6-4142-45A49CC31AC8}"/>
              </a:ext>
            </a:extLst>
          </p:cNvPr>
          <p:cNvSpPr txBox="1"/>
          <p:nvPr/>
        </p:nvSpPr>
        <p:spPr>
          <a:xfrm>
            <a:off x="167379" y="56364"/>
            <a:ext cx="790417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Organización de las actividades académicas de los programas</a:t>
            </a:r>
            <a:endParaRPr lang="es-CO" sz="1800" dirty="0">
              <a:highlight>
                <a:srgbClr val="FFFF00"/>
              </a:highlight>
            </a:endParaRPr>
          </a:p>
          <a:p>
            <a:endParaRPr lang="es-CO" sz="180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C52EC7E8-2122-03F2-75F8-DD4ED8B2A0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2516710"/>
              </p:ext>
            </p:extLst>
          </p:nvPr>
        </p:nvGraphicFramePr>
        <p:xfrm>
          <a:off x="683924" y="1100190"/>
          <a:ext cx="5940425" cy="1655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1655490" progId="Word.Document.12">
                  <p:embed/>
                </p:oleObj>
              </mc:Choice>
              <mc:Fallback>
                <p:oleObj name="Document" r:id="rId4" imgW="5940848" imgH="1655490" progId="Word.Document.12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C52EC7E8-2122-03F2-75F8-DD4ED8B2A0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3924" y="1100190"/>
                        <a:ext cx="5940425" cy="1655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1103CBAF-AB13-6131-E77C-4BE13E67A0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4279" y="3163821"/>
            <a:ext cx="5942076" cy="136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07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635BBA40-4599-93EB-E8CB-11A42ED8E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4FF8643D-0058-2354-5C1A-6358B3D532A2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180ED311-3149-C264-5281-B015DBA4139E}"/>
              </a:ext>
            </a:extLst>
          </p:cNvPr>
          <p:cNvSpPr txBox="1"/>
          <p:nvPr/>
        </p:nvSpPr>
        <p:spPr>
          <a:xfrm>
            <a:off x="234756" y="287145"/>
            <a:ext cx="4263521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5. </a:t>
            </a:r>
            <a:r>
              <a:rPr lang="en-US" sz="2400" dirty="0" err="1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Investigación</a:t>
            </a: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endParaRPr sz="2400" dirty="0">
              <a:highlight>
                <a:srgbClr val="FFFF00"/>
              </a:highlight>
            </a:endParaRPr>
          </a:p>
        </p:txBody>
      </p:sp>
      <p:sp>
        <p:nvSpPr>
          <p:cNvPr id="2" name="Google Shape;286;p24">
            <a:extLst>
              <a:ext uri="{FF2B5EF4-FFF2-40B4-BE49-F238E27FC236}">
                <a16:creationId xmlns:a16="http://schemas.microsoft.com/office/drawing/2014/main" id="{54CBFECE-9A77-26C2-FB4A-EBF03B0C3EB3}"/>
              </a:ext>
            </a:extLst>
          </p:cNvPr>
          <p:cNvSpPr txBox="1"/>
          <p:nvPr/>
        </p:nvSpPr>
        <p:spPr>
          <a:xfrm>
            <a:off x="3492928" y="917785"/>
            <a:ext cx="2158144" cy="646331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Grupos de </a:t>
            </a:r>
            <a:r>
              <a:rPr lang="es-ES" sz="2100" b="1" i="0" u="none" strike="noStrike" cap="none" dirty="0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investigación</a:t>
            </a:r>
            <a:endParaRPr sz="1500" b="1" i="0" u="none" strike="noStrike" cap="none" dirty="0">
              <a:solidFill>
                <a:srgbClr val="083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85;p24">
            <a:extLst>
              <a:ext uri="{FF2B5EF4-FFF2-40B4-BE49-F238E27FC236}">
                <a16:creationId xmlns:a16="http://schemas.microsoft.com/office/drawing/2014/main" id="{953DBED8-0483-D346-0E95-D9B6A3DA9965}"/>
              </a:ext>
            </a:extLst>
          </p:cNvPr>
          <p:cNvSpPr/>
          <p:nvPr/>
        </p:nvSpPr>
        <p:spPr>
          <a:xfrm>
            <a:off x="4572000" y="1978851"/>
            <a:ext cx="4482796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GIRE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Grupo de investigación en Recursos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Energéticos</a:t>
            </a: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s-ES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dirty="0">
                <a:solidFill>
                  <a:srgbClr val="161616"/>
                </a:solidFill>
              </a:rPr>
              <a:t>Universidad Nacional Sede Manizales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Categoría : A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285;p24">
            <a:extLst>
              <a:ext uri="{FF2B5EF4-FFF2-40B4-BE49-F238E27FC236}">
                <a16:creationId xmlns:a16="http://schemas.microsoft.com/office/drawing/2014/main" id="{5475E211-3118-6827-E2FD-7C3A565C5D6D}"/>
              </a:ext>
            </a:extLst>
          </p:cNvPr>
          <p:cNvSpPr/>
          <p:nvPr/>
        </p:nvSpPr>
        <p:spPr>
          <a:xfrm>
            <a:off x="15481" y="1978851"/>
            <a:ext cx="4482796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TESLA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Facultad de Ciencias Exactas y Naturales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Código: COL0159375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Categoría : C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Líneas de investigación: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Control y Procesamiento Digital de Señales</a:t>
            </a:r>
            <a:endParaRPr dirty="0"/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Instrumentación y Control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297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3558313-CF3B-6FD2-0B8D-74FBC893D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3F25A6A-ECC8-81AA-66F9-22B033485D85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296;p25">
            <a:extLst>
              <a:ext uri="{FF2B5EF4-FFF2-40B4-BE49-F238E27FC236}">
                <a16:creationId xmlns:a16="http://schemas.microsoft.com/office/drawing/2014/main" id="{9ADEF0CC-485B-305E-172A-1656E0633408}"/>
              </a:ext>
            </a:extLst>
          </p:cNvPr>
          <p:cNvSpPr txBox="1"/>
          <p:nvPr/>
        </p:nvSpPr>
        <p:spPr>
          <a:xfrm>
            <a:off x="2286000" y="1218241"/>
            <a:ext cx="45720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Línea de investigación propuestas: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E91C092A-2FF0-F92F-BB7E-1E4B598D1CE1}"/>
              </a:ext>
            </a:extLst>
          </p:cNvPr>
          <p:cNvSpPr txBox="1"/>
          <p:nvPr/>
        </p:nvSpPr>
        <p:spPr>
          <a:xfrm>
            <a:off x="234756" y="287145"/>
            <a:ext cx="4263521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5. </a:t>
            </a:r>
            <a:r>
              <a:rPr lang="en-US" sz="2400" dirty="0" err="1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Investigación</a:t>
            </a: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endParaRPr sz="2400" dirty="0">
              <a:highlight>
                <a:srgbClr val="FFFF00"/>
              </a:highlight>
            </a:endParaRP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DC47F0EB-A898-99EC-F579-49E87790A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8928032"/>
              </p:ext>
            </p:extLst>
          </p:nvPr>
        </p:nvGraphicFramePr>
        <p:xfrm>
          <a:off x="1679394" y="2056363"/>
          <a:ext cx="5940425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619367" progId="Word.Document.12">
                  <p:embed/>
                </p:oleObj>
              </mc:Choice>
              <mc:Fallback>
                <p:oleObj name="Document" r:id="rId4" imgW="5940848" imgH="619367" progId="Word.Document.12">
                  <p:embed/>
                  <p:pic>
                    <p:nvPicPr>
                      <p:cNvPr id="3" name="Objeto 2">
                        <a:extLst>
                          <a:ext uri="{FF2B5EF4-FFF2-40B4-BE49-F238E27FC236}">
                            <a16:creationId xmlns:a16="http://schemas.microsoft.com/office/drawing/2014/main" id="{DC47F0EB-A898-99EC-F579-49E87790A3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9394" y="2056363"/>
                        <a:ext cx="5940425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58AA03CC-89C9-ADE0-134A-8BEF9C084E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3625" y="3153987"/>
            <a:ext cx="5942076" cy="83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C587D2C-B7F3-3B70-F300-7CDCBCCD7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E007B8F-CA8C-BD52-D2FB-2F4BE8AB497F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503;p52">
            <a:extLst>
              <a:ext uri="{FF2B5EF4-FFF2-40B4-BE49-F238E27FC236}">
                <a16:creationId xmlns:a16="http://schemas.microsoft.com/office/drawing/2014/main" id="{9D951A11-3CFC-395A-8352-BF70A88428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839" y="139700"/>
            <a:ext cx="85217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6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Relacionamiento con el sector externo </a:t>
            </a:r>
            <a:endParaRPr sz="2800" b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pSp>
        <p:nvGrpSpPr>
          <p:cNvPr id="5" name="Google Shape;504;p52">
            <a:extLst>
              <a:ext uri="{FF2B5EF4-FFF2-40B4-BE49-F238E27FC236}">
                <a16:creationId xmlns:a16="http://schemas.microsoft.com/office/drawing/2014/main" id="{A31E58DA-78E0-920D-3BB4-1EF44AC36B04}"/>
              </a:ext>
            </a:extLst>
          </p:cNvPr>
          <p:cNvGrpSpPr/>
          <p:nvPr/>
        </p:nvGrpSpPr>
        <p:grpSpPr>
          <a:xfrm>
            <a:off x="2689881" y="997391"/>
            <a:ext cx="3764238" cy="3764238"/>
            <a:chOff x="2599568" y="242168"/>
            <a:chExt cx="3764238" cy="3764238"/>
          </a:xfrm>
        </p:grpSpPr>
        <p:sp>
          <p:nvSpPr>
            <p:cNvPr id="7" name="Google Shape;505;p52">
              <a:extLst>
                <a:ext uri="{FF2B5EF4-FFF2-40B4-BE49-F238E27FC236}">
                  <a16:creationId xmlns:a16="http://schemas.microsoft.com/office/drawing/2014/main" id="{3CDC1752-C824-CCFB-AE44-4BC4F4BE1AFC}"/>
                </a:ext>
              </a:extLst>
            </p:cNvPr>
            <p:cNvSpPr/>
            <p:nvPr/>
          </p:nvSpPr>
          <p:spPr>
            <a:xfrm>
              <a:off x="2599568" y="242168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06;p52">
              <a:extLst>
                <a:ext uri="{FF2B5EF4-FFF2-40B4-BE49-F238E27FC236}">
                  <a16:creationId xmlns:a16="http://schemas.microsoft.com/office/drawing/2014/main" id="{7E6FF95F-E8DE-14FE-0569-F2D3CCC15A85}"/>
                </a:ext>
              </a:extLst>
            </p:cNvPr>
            <p:cNvSpPr txBox="1"/>
            <p:nvPr/>
          </p:nvSpPr>
          <p:spPr>
            <a:xfrm>
              <a:off x="3138384" y="780984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Universidad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" name="Google Shape;507;p52">
              <a:extLst>
                <a:ext uri="{FF2B5EF4-FFF2-40B4-BE49-F238E27FC236}">
                  <a16:creationId xmlns:a16="http://schemas.microsoft.com/office/drawing/2014/main" id="{02537798-581C-D3B8-2E2F-9A28AEFB6196}"/>
                </a:ext>
              </a:extLst>
            </p:cNvPr>
            <p:cNvSpPr/>
            <p:nvPr/>
          </p:nvSpPr>
          <p:spPr>
            <a:xfrm rot="5400000">
              <a:off x="4524173" y="242168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08;p52">
              <a:extLst>
                <a:ext uri="{FF2B5EF4-FFF2-40B4-BE49-F238E27FC236}">
                  <a16:creationId xmlns:a16="http://schemas.microsoft.com/office/drawing/2014/main" id="{EAAA5106-4FA7-B650-3998-F4B61397332A}"/>
                </a:ext>
              </a:extLst>
            </p:cNvPr>
            <p:cNvSpPr txBox="1"/>
            <p:nvPr/>
          </p:nvSpPr>
          <p:spPr>
            <a:xfrm>
              <a:off x="4524173" y="780984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Sector Productivo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3" name="Google Shape;509;p52">
              <a:extLst>
                <a:ext uri="{FF2B5EF4-FFF2-40B4-BE49-F238E27FC236}">
                  <a16:creationId xmlns:a16="http://schemas.microsoft.com/office/drawing/2014/main" id="{5188AC9C-D69F-7225-5278-B06AFF9457CE}"/>
                </a:ext>
              </a:extLst>
            </p:cNvPr>
            <p:cNvSpPr/>
            <p:nvPr/>
          </p:nvSpPr>
          <p:spPr>
            <a:xfrm rot="10800000">
              <a:off x="4524173" y="2166773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10;p52">
              <a:extLst>
                <a:ext uri="{FF2B5EF4-FFF2-40B4-BE49-F238E27FC236}">
                  <a16:creationId xmlns:a16="http://schemas.microsoft.com/office/drawing/2014/main" id="{7ECBBCE7-6367-229E-5471-8D86B2EEFFFD}"/>
                </a:ext>
              </a:extLst>
            </p:cNvPr>
            <p:cNvSpPr txBox="1"/>
            <p:nvPr/>
          </p:nvSpPr>
          <p:spPr>
            <a:xfrm>
              <a:off x="4524173" y="2166773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Movilidad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" name="Google Shape;511;p52">
              <a:extLst>
                <a:ext uri="{FF2B5EF4-FFF2-40B4-BE49-F238E27FC236}">
                  <a16:creationId xmlns:a16="http://schemas.microsoft.com/office/drawing/2014/main" id="{33413353-1506-F96C-77FF-79E446F4CD31}"/>
                </a:ext>
              </a:extLst>
            </p:cNvPr>
            <p:cNvSpPr/>
            <p:nvPr/>
          </p:nvSpPr>
          <p:spPr>
            <a:xfrm rot="-5400000">
              <a:off x="2599568" y="2166773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12;p52">
              <a:extLst>
                <a:ext uri="{FF2B5EF4-FFF2-40B4-BE49-F238E27FC236}">
                  <a16:creationId xmlns:a16="http://schemas.microsoft.com/office/drawing/2014/main" id="{97113A1C-FE58-102B-D314-4A601C52F56F}"/>
                </a:ext>
              </a:extLst>
            </p:cNvPr>
            <p:cNvSpPr txBox="1"/>
            <p:nvPr/>
          </p:nvSpPr>
          <p:spPr>
            <a:xfrm>
              <a:off x="3138384" y="2166773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Proyección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7" name="Google Shape;513;p52">
              <a:extLst>
                <a:ext uri="{FF2B5EF4-FFF2-40B4-BE49-F238E27FC236}">
                  <a16:creationId xmlns:a16="http://schemas.microsoft.com/office/drawing/2014/main" id="{1ADFCB35-1623-0E70-4A73-79B6C2927CEA}"/>
                </a:ext>
              </a:extLst>
            </p:cNvPr>
            <p:cNvSpPr/>
            <p:nvPr/>
          </p:nvSpPr>
          <p:spPr>
            <a:xfrm>
              <a:off x="4164106" y="1741916"/>
              <a:ext cx="635162" cy="5523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2" y="60000"/>
                  </a:moveTo>
                  <a:lnTo>
                    <a:pt x="6522" y="60000"/>
                  </a:lnTo>
                  <a:cubicBezTo>
                    <a:pt x="6522" y="34374"/>
                    <a:pt x="25367" y="12492"/>
                    <a:pt x="51107" y="8231"/>
                  </a:cubicBezTo>
                  <a:cubicBezTo>
                    <a:pt x="76848" y="3970"/>
                    <a:pt x="101961" y="18574"/>
                    <a:pt x="110521" y="42783"/>
                  </a:cubicBezTo>
                  <a:lnTo>
                    <a:pt x="116427" y="42783"/>
                  </a:lnTo>
                  <a:lnTo>
                    <a:pt x="106957" y="60000"/>
                  </a:lnTo>
                  <a:lnTo>
                    <a:pt x="90340" y="42783"/>
                  </a:lnTo>
                  <a:lnTo>
                    <a:pt x="95921" y="42783"/>
                  </a:lnTo>
                  <a:cubicBezTo>
                    <a:pt x="87358" y="27416"/>
                    <a:pt x="68572" y="19475"/>
                    <a:pt x="50448" y="23561"/>
                  </a:cubicBezTo>
                  <a:cubicBezTo>
                    <a:pt x="32324" y="27648"/>
                    <a:pt x="19565" y="42702"/>
                    <a:pt x="19565" y="60000"/>
                  </a:cubicBezTo>
                  <a:close/>
                </a:path>
              </a:pathLst>
            </a:custGeom>
            <a:solidFill>
              <a:srgbClr val="ACC1F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14;p52">
              <a:extLst>
                <a:ext uri="{FF2B5EF4-FFF2-40B4-BE49-F238E27FC236}">
                  <a16:creationId xmlns:a16="http://schemas.microsoft.com/office/drawing/2014/main" id="{94B4B178-E44B-EF01-0BA0-38C20BEA2BD9}"/>
                </a:ext>
              </a:extLst>
            </p:cNvPr>
            <p:cNvSpPr/>
            <p:nvPr/>
          </p:nvSpPr>
          <p:spPr>
            <a:xfrm rot="10800000">
              <a:off x="4164106" y="1954344"/>
              <a:ext cx="635162" cy="5523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2" y="60000"/>
                  </a:moveTo>
                  <a:lnTo>
                    <a:pt x="6522" y="60000"/>
                  </a:lnTo>
                  <a:cubicBezTo>
                    <a:pt x="6522" y="34374"/>
                    <a:pt x="25367" y="12492"/>
                    <a:pt x="51107" y="8231"/>
                  </a:cubicBezTo>
                  <a:cubicBezTo>
                    <a:pt x="76848" y="3970"/>
                    <a:pt x="101961" y="18574"/>
                    <a:pt x="110521" y="42783"/>
                  </a:cubicBezTo>
                  <a:lnTo>
                    <a:pt x="116427" y="42783"/>
                  </a:lnTo>
                  <a:lnTo>
                    <a:pt x="106957" y="60000"/>
                  </a:lnTo>
                  <a:lnTo>
                    <a:pt x="90340" y="42783"/>
                  </a:lnTo>
                  <a:lnTo>
                    <a:pt x="95921" y="42783"/>
                  </a:lnTo>
                  <a:cubicBezTo>
                    <a:pt x="87358" y="27416"/>
                    <a:pt x="68572" y="19475"/>
                    <a:pt x="50448" y="23561"/>
                  </a:cubicBezTo>
                  <a:cubicBezTo>
                    <a:pt x="32324" y="27648"/>
                    <a:pt x="19565" y="42702"/>
                    <a:pt x="19565" y="60000"/>
                  </a:cubicBezTo>
                  <a:close/>
                </a:path>
              </a:pathLst>
            </a:custGeom>
            <a:solidFill>
              <a:srgbClr val="ACC1F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515;p52">
            <a:extLst>
              <a:ext uri="{FF2B5EF4-FFF2-40B4-BE49-F238E27FC236}">
                <a16:creationId xmlns:a16="http://schemas.microsoft.com/office/drawing/2014/main" id="{BE8161C3-B235-7B01-16FF-64BFBD3040C2}"/>
              </a:ext>
            </a:extLst>
          </p:cNvPr>
          <p:cNvSpPr txBox="1"/>
          <p:nvPr/>
        </p:nvSpPr>
        <p:spPr>
          <a:xfrm>
            <a:off x="6525683" y="992289"/>
            <a:ext cx="2396484" cy="101562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Articulación con la industria de la región y el país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Empleabilidad y visitas académicas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85750">
              <a:buSzPts val="1200"/>
              <a:buFont typeface="Arial"/>
              <a:buChar char="•"/>
            </a:pPr>
            <a:r>
              <a:rPr lang="es-CO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Convenios con empresas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" name="Google Shape;516;p52">
            <a:extLst>
              <a:ext uri="{FF2B5EF4-FFF2-40B4-BE49-F238E27FC236}">
                <a16:creationId xmlns:a16="http://schemas.microsoft.com/office/drawing/2014/main" id="{8D2B6185-5CA0-A310-D7E4-181355294C24}"/>
              </a:ext>
            </a:extLst>
          </p:cNvPr>
          <p:cNvSpPr txBox="1"/>
          <p:nvPr/>
        </p:nvSpPr>
        <p:spPr>
          <a:xfrm>
            <a:off x="220843" y="931539"/>
            <a:ext cx="2585100" cy="83095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Calidad Académica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Laboratorios</a:t>
            </a:r>
            <a:endParaRPr sz="140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Construcción de Alianza con BIOS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</a:pP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" name="Google Shape;517;p52">
            <a:extLst>
              <a:ext uri="{FF2B5EF4-FFF2-40B4-BE49-F238E27FC236}">
                <a16:creationId xmlns:a16="http://schemas.microsoft.com/office/drawing/2014/main" id="{BEDB91ED-898C-AC31-23A4-F5B6D7138A8C}"/>
              </a:ext>
            </a:extLst>
          </p:cNvPr>
          <p:cNvSpPr txBox="1"/>
          <p:nvPr/>
        </p:nvSpPr>
        <p:spPr>
          <a:xfrm>
            <a:off x="0" y="3565672"/>
            <a:ext cx="2647395" cy="1200288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Conferencias, seminarios</a:t>
            </a:r>
            <a:r>
              <a:rPr lang="es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marL="171450" lvl="0" indent="-171450">
              <a:buSzPts val="1200"/>
              <a:buFont typeface="Arial"/>
              <a:buChar char="•"/>
            </a:pPr>
            <a:r>
              <a:rPr lang="es-CO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Contribuir activamente a la solución de problemas y al desarrollo tecnológico/económico regional (Misión U. Caldas - Acuerdo 008/2006 Proyección).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" name="Google Shape;518;p52">
            <a:extLst>
              <a:ext uri="{FF2B5EF4-FFF2-40B4-BE49-F238E27FC236}">
                <a16:creationId xmlns:a16="http://schemas.microsoft.com/office/drawing/2014/main" id="{C695FCAF-AF69-296F-0BA8-AE5D9730CE7F}"/>
              </a:ext>
            </a:extLst>
          </p:cNvPr>
          <p:cNvSpPr/>
          <p:nvPr/>
        </p:nvSpPr>
        <p:spPr>
          <a:xfrm>
            <a:off x="6525683" y="3565671"/>
            <a:ext cx="2396400" cy="1236539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Profesores Visitantes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Movilidad Nacional e Internacionalización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7948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1826FE5-B355-9459-DFF6-2A7603357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03;p52">
            <a:extLst>
              <a:ext uri="{FF2B5EF4-FFF2-40B4-BE49-F238E27FC236}">
                <a16:creationId xmlns:a16="http://schemas.microsoft.com/office/drawing/2014/main" id="{90A45FD0-821E-57BE-3916-2176683014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839" y="139700"/>
            <a:ext cx="85217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6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Relacionamiento con el sector externo </a:t>
            </a:r>
            <a:endParaRPr sz="2800" b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D2EEB82-7DBF-293F-67A9-B2320B5FB3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4791" y="618136"/>
            <a:ext cx="6493795" cy="438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2782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E277528F-7A3A-75F3-F6AB-C33553122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03;p52">
            <a:extLst>
              <a:ext uri="{FF2B5EF4-FFF2-40B4-BE49-F238E27FC236}">
                <a16:creationId xmlns:a16="http://schemas.microsoft.com/office/drawing/2014/main" id="{DADDD4E7-F17D-AA99-C8F8-508CB29AA5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839" y="139700"/>
            <a:ext cx="85217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6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Relacionamiento con el sector externo </a:t>
            </a:r>
            <a:endParaRPr sz="2800" b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C9407AA-604A-207C-F064-24453C2972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3400" y="769352"/>
            <a:ext cx="5976577" cy="417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3620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FD909474-F087-00BE-1AD7-2CD890E309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03;p52">
            <a:extLst>
              <a:ext uri="{FF2B5EF4-FFF2-40B4-BE49-F238E27FC236}">
                <a16:creationId xmlns:a16="http://schemas.microsoft.com/office/drawing/2014/main" id="{29A5770A-9975-CE74-1F3C-13FEE7A0C3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839" y="139700"/>
            <a:ext cx="85217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6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Relacionamiento con el sector externo </a:t>
            </a:r>
            <a:endParaRPr sz="2800" b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4222DA7-D7D5-F544-D9D4-C494A9E25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406" y="1326049"/>
            <a:ext cx="8667187" cy="263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5078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9044A40A-1DF4-0065-D814-1344716AA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AEAF6BD9-BD51-1438-A971-8E6578B9866E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503;p52">
            <a:extLst>
              <a:ext uri="{FF2B5EF4-FFF2-40B4-BE49-F238E27FC236}">
                <a16:creationId xmlns:a16="http://schemas.microsoft.com/office/drawing/2014/main" id="{C0684A9C-E3AB-BF25-819E-195D639A7303}"/>
              </a:ext>
            </a:extLst>
          </p:cNvPr>
          <p:cNvSpPr txBox="1">
            <a:spLocks/>
          </p:cNvSpPr>
          <p:nvPr/>
        </p:nvSpPr>
        <p:spPr>
          <a:xfrm>
            <a:off x="487719" y="38451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s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7. Profesores Catedraticos</a:t>
            </a:r>
            <a:endParaRPr lang="es-CO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E1607CAE-3DB6-0C35-8653-04C1CB2E27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1824451"/>
              </p:ext>
            </p:extLst>
          </p:nvPr>
        </p:nvGraphicFramePr>
        <p:xfrm>
          <a:off x="3421970" y="875842"/>
          <a:ext cx="2652098" cy="4096348"/>
        </p:xfrm>
        <a:graphic>
          <a:graphicData uri="http://schemas.openxmlformats.org/drawingml/2006/table">
            <a:tbl>
              <a:tblPr/>
              <a:tblGrid>
                <a:gridCol w="2652098">
                  <a:extLst>
                    <a:ext uri="{9D8B030D-6E8A-4147-A177-3AD203B41FA5}">
                      <a16:colId xmlns:a16="http://schemas.microsoft.com/office/drawing/2014/main" val="1037534567"/>
                    </a:ext>
                  </a:extLst>
                </a:gridCol>
              </a:tblGrid>
              <a:tr h="3434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Profesor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5705604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ASDRUBAL RAVE FERNANDEZ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395146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OSCAR DONALDO RODRIGUEZ BERMUDEZ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938247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CESAR AUGUSTO ZAPATA ARIAS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6420660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JOHN JAIRO PLATA ARRIETA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5707052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ANGELA VIVIANA ALZATE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333683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JOSE LEOPOLDO RUIZ ARANGO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9068203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HERNANDO QUINTERO SANCHEZ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2050308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JHON MAURICIO AGUIRRE CORTES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636929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ROBERTO JULIO RUIZ AGUILAR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257863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SEBASTIAN DURANGO IDARRAGA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2687278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CAROLINA SALAZAR SEPULVEDA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3262752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ISLÉN TRUJILLO ARISTIZÁBAL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752674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ANDRES CHAVEZ SALAZAR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840467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LEONARDO ANTONIO SARRAZOLA B.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195792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VICTOR ALFONSO JARAMILLO PINEDA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345737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SANTIAGO EMILIO CALVO BETANCUR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081898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FERNAN ALDERY MUÑOZ CARDONA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9553379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JULIO ANDRES CARDONA CASTAÑO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913478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OSCAR OSWALDO CARDENAS DELGADO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6734913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MARIO HUMBERTO MARIN MARIN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4381652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JORGE URIEL CASTRO NIETO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029849"/>
                  </a:ext>
                </a:extLst>
              </a:tr>
              <a:tr h="9240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CESAR AUGUSTO LOPEZ ZAPATA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8491449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CLAUDIA MILENA MURILLO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5914030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ALBERTO SEPULVEDA GIRALDO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320580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MARCO FIDEL SUAREZ SALGADO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564292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RICARDO BOCANEGRA SEPULVEDA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8734578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JHONATAN PINEDA ZULUAGA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129420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LEE JACKSON RODRIGUEZ PULGARIN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999868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ALEJANDRA DUQUE CEBALLOS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8458057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LISANDRO EVARISTO CASTIBLANCO GUIO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0251578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CARLOS ARTURO BARCO RIOS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540421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WILMAR GONZALEZ OROZCO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292109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PAOLA MARCELA ALZATE MONTOYA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6361604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RICARDO PINILLA ESTUPIÑAN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522597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JOSÉ GREY BEJARANO SEGURA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2245211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CARLOS ALBERTO JARAMILLO MEJIA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126163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SEBASTIAN GONZALEZ GIRALDO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6119361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DANIEL VICK GUTIERREZ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0468466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NICOLAS ANTONIO SALAZAR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3530111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LUIS FELIPE URIBE LOPEZ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039155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LEONARDO ALZATE ISAZA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9934546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SERGIO PINILLA VALENCIA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4990988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MARCO FELIPE CALDERÓN GONZÁLEZ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3040917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ANDRES FELIPE SANCHEZ JARAMILLO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1946810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Juan Manuel Gomez Castro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966014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LUIS FERNANDO GUERRERO CASTRO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621747"/>
                  </a:ext>
                </a:extLst>
              </a:tr>
              <a:tr h="7327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MARIA CAMILA OSORIO BLANDON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0598871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DIEGO ALEJANDRO LONDOÑO PATIÑO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756426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EDUARDO DUQUE DUSSAN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621067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JULIÁN GUILLERMO BRAVO DUSSAN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2263827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Juan Bernardo Ceballos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911852"/>
                  </a:ext>
                </a:extLst>
              </a:tr>
              <a:tr h="366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Luz elena </a:t>
                      </a:r>
                    </a:p>
                  </a:txBody>
                  <a:tcPr marL="799" marR="799" marT="7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29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940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0048FA7-498C-DE66-F5E7-6B9115CA7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A0234D23-F0D0-DA99-0BB7-48626C79D971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503;p52">
            <a:extLst>
              <a:ext uri="{FF2B5EF4-FFF2-40B4-BE49-F238E27FC236}">
                <a16:creationId xmlns:a16="http://schemas.microsoft.com/office/drawing/2014/main" id="{350BBA82-D368-5723-46BF-2621701F24C7}"/>
              </a:ext>
            </a:extLst>
          </p:cNvPr>
          <p:cNvSpPr txBox="1">
            <a:spLocks/>
          </p:cNvSpPr>
          <p:nvPr/>
        </p:nvSpPr>
        <p:spPr>
          <a:xfrm>
            <a:off x="487719" y="38451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s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7. Profesores de Planta y </a:t>
            </a:r>
            <a:r>
              <a:rPr lang="en-US" b="1" dirty="0" err="1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ocasionales</a:t>
            </a:r>
            <a:r>
              <a:rPr lang="en-US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 </a:t>
            </a:r>
            <a:endParaRPr lang="es-CO" dirty="0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B81555C7-6CFA-C4A6-EBAF-EA33BAA25D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455567"/>
              </p:ext>
            </p:extLst>
          </p:nvPr>
        </p:nvGraphicFramePr>
        <p:xfrm>
          <a:off x="3296818" y="1152525"/>
          <a:ext cx="2550363" cy="3416300"/>
        </p:xfrm>
        <a:graphic>
          <a:graphicData uri="http://schemas.openxmlformats.org/drawingml/2006/table">
            <a:tbl>
              <a:tblPr/>
              <a:tblGrid>
                <a:gridCol w="2550363">
                  <a:extLst>
                    <a:ext uri="{9D8B030D-6E8A-4147-A177-3AD203B41FA5}">
                      <a16:colId xmlns:a16="http://schemas.microsoft.com/office/drawing/2014/main" val="8795016"/>
                    </a:ext>
                  </a:extLst>
                </a:gridCol>
              </a:tblGrid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Hugo Ortiz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7397503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Posidia Pineda gomez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063211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Daniel Ricardo Toro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1194337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Cesar A Duque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1069137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Jorge Abel Castañeda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554407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Daniel Escobar Rincon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831876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Omar Alberto Tapesco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088613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Juan Sebastian Arcila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143219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Oscar A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8519275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Cesar A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8402423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Alexandro Duarte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988393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Oscar Franco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6670382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Gustavo Isaza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4558373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Carla h Gomez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0519061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Sandra V hurtado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4383714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Jeferson Arango 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757750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Henry H Castaño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6175232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Sebastian Cau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2845196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Lina M Cuartas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4646869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Liliana Giraldo </a:t>
                      </a:r>
                    </a:p>
                  </a:txBody>
                  <a:tcPr marL="3559" marR="3559" marT="35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8367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7424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D5F6751-A263-EC83-BC66-8AE818B487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BCEEA155-0331-FFC2-8921-A32B42214CD5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503;p52">
            <a:extLst>
              <a:ext uri="{FF2B5EF4-FFF2-40B4-BE49-F238E27FC236}">
                <a16:creationId xmlns:a16="http://schemas.microsoft.com/office/drawing/2014/main" id="{E4826F2F-3D58-D1DC-8F50-B4D6D8528ECE}"/>
              </a:ext>
            </a:extLst>
          </p:cNvPr>
          <p:cNvSpPr txBox="1">
            <a:spLocks/>
          </p:cNvSpPr>
          <p:nvPr/>
        </p:nvSpPr>
        <p:spPr>
          <a:xfrm>
            <a:off x="487719" y="29004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s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7. Profesores programas </a:t>
            </a:r>
            <a:r>
              <a:rPr lang="en-US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Técnico </a:t>
            </a:r>
            <a:endParaRPr lang="es-CO" dirty="0"/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CCC66FA2-04DF-0E64-5C33-B07ECCFC81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4658187"/>
              </p:ext>
            </p:extLst>
          </p:nvPr>
        </p:nvGraphicFramePr>
        <p:xfrm>
          <a:off x="3585542" y="862740"/>
          <a:ext cx="1972915" cy="4185810"/>
        </p:xfrm>
        <a:graphic>
          <a:graphicData uri="http://schemas.openxmlformats.org/drawingml/2006/table">
            <a:tbl>
              <a:tblPr>
                <a:tableStyleId>{5767681B-256A-4304-AFB2-B3D1981C573F}</a:tableStyleId>
              </a:tblPr>
              <a:tblGrid>
                <a:gridCol w="1481168">
                  <a:extLst>
                    <a:ext uri="{9D8B030D-6E8A-4147-A177-3AD203B41FA5}">
                      <a16:colId xmlns:a16="http://schemas.microsoft.com/office/drawing/2014/main" val="2917216985"/>
                    </a:ext>
                  </a:extLst>
                </a:gridCol>
                <a:gridCol w="491747">
                  <a:extLst>
                    <a:ext uri="{9D8B030D-6E8A-4147-A177-3AD203B41FA5}">
                      <a16:colId xmlns:a16="http://schemas.microsoft.com/office/drawing/2014/main" val="266809206"/>
                    </a:ext>
                  </a:extLst>
                </a:gridCol>
              </a:tblGrid>
              <a:tr h="12074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Juan Pablo Florez Vargas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437035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Oscar Oswldo Cardona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736134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Andres Felipe Zapata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4254031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Oscar Donaldo Rodríguez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407781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Julián Andrés Castrillón Gómez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322042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Santiago Ariel Bustos Yague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075460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Daniel Vick Gutiérrez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1692480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Santiago Ariel Bustos Yague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987949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Victor Orozco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390655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Daniel Vick Gutiérrez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11108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Cristian David Villada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8423352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Julian Andres Castrillom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3713422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Duvan Camilo Fuquen Espinel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577253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Luis Francisco Rojas B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699337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Brigith Holguin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7755881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Omar Javier Garcia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007881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Luis Hernando Carmona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986212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Jhon Jairo Plata Arrieta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714637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Alba Lucia Cardenas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587366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Hamed Sandwey Grismaldo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00118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Mariana Ceballos Sanchez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1717237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Camila Alejandra Cordoba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487119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Herman Andres Toro Betancurth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357644"/>
                  </a:ext>
                </a:extLst>
              </a:tr>
              <a:tr h="113640">
                <a:tc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Santiago Bustos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 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extLst>
                  <a:ext uri="{0D108BD9-81ED-4DB2-BD59-A6C34878D82A}">
                    <a16:rowId xmlns:a16="http://schemas.microsoft.com/office/drawing/2014/main" val="1218604826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Iván Gerardo Cely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016243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Isabela Loaiza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2800933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Alba Lucía Cárdenas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154864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Katerin Grisales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398867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>
                          <a:effectLst/>
                        </a:rPr>
                        <a:t>Oscar Donaldo Rodríguez</a:t>
                      </a:r>
                      <a:endParaRPr lang="es-CO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6592360"/>
                  </a:ext>
                </a:extLst>
              </a:tr>
              <a:tr h="11364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900" u="none" strike="noStrike" dirty="0">
                          <a:effectLst/>
                        </a:rPr>
                        <a:t>Cindy Jhoana </a:t>
                      </a:r>
                      <a:r>
                        <a:rPr lang="es-CO" sz="900" u="none" strike="noStrike" dirty="0" err="1">
                          <a:effectLst/>
                        </a:rPr>
                        <a:t>Hernandez</a:t>
                      </a:r>
                      <a:endParaRPr lang="es-C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367" marR="2367" marT="2367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710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226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6E411115-0391-E3BF-B4B9-4C55E81C9A77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1. DENOMINACIÓN: Información básica del programa</a:t>
            </a:r>
            <a:endParaRPr dirty="0"/>
          </a:p>
        </p:txBody>
      </p:sp>
      <p:graphicFrame>
        <p:nvGraphicFramePr>
          <p:cNvPr id="4" name="Google Shape;69;p3">
            <a:extLst>
              <a:ext uri="{FF2B5EF4-FFF2-40B4-BE49-F238E27FC236}">
                <a16:creationId xmlns:a16="http://schemas.microsoft.com/office/drawing/2014/main" id="{581B0662-B178-2B69-37CF-A0A9FBEECF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6107844"/>
              </p:ext>
            </p:extLst>
          </p:nvPr>
        </p:nvGraphicFramePr>
        <p:xfrm>
          <a:off x="303306" y="621274"/>
          <a:ext cx="4463850" cy="42754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5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7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Institution</a:t>
                      </a:r>
                      <a:r>
                        <a:rPr lang="es-ES" sz="1000" b="1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Universidad de Caldas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Institución acreditada: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Resolución de acreditación:  17202 Fecha: 24-Oct-2018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del programa: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TECNOLOGÍA ELÉCTRICA EN GENERACIÓN Y GESTIÓN EFICIENTE DE ENERGÍAS RENOVABLES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Título a otorgar: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TECNOLOGO ELÉCTRICO EN GENERACIÓN Y GESTIÓN EFICIENTE DE ENERGÍAS RENOVABLES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Objeto de estudio: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900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 aplicación de conocimientos y habilidades prácticas para la instalación, configuración, operación, mantenimiento y gestión eficiente de sistemas de generación de energía basados en fuentes renovables. El programa se enfoca en la implementación de tecnologías eléctricas existentes para la generación limpia, su integración segura y funcional a sistemas eléctricos, la aplicación de estrategias de eficiencia energética a nivel operativo, y el cumplimiento de la normativa técnica y de seguridad vigente, con el fin de formar tecnólogos capaces de soportar técnicamente la transición hacia una matriz energética sostenible.</a:t>
                      </a:r>
                      <a:endParaRPr lang="es-CO" sz="900" u="none" strike="noStrike" cap="none" noProof="0" dirty="0">
                        <a:solidFill>
                          <a:schemeClr val="dk1"/>
                        </a:solidFill>
                        <a:latin typeface="+mn-lt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Ubicación: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Manizales, La Dorada, </a:t>
                      </a:r>
                      <a:r>
                        <a:rPr lang="es-ES" sz="10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Anserma</a:t>
                      </a: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Rio sucio</a:t>
                      </a:r>
                      <a:r>
                        <a:rPr lang="es-ES" sz="1000" u="none" strike="noStrike" cap="none" baseline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y</a:t>
                      </a: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Aguadas. Caldas (Colombia)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Ampliación: 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Nivel del programa: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Tecnológico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Modalidades: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Presencial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Metodología: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Presencial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Campo amplio: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Ingeniería, Electricidad, y Afines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Campo detallado: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-127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Electricidad y energía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5" name="Google Shape;70;p3">
            <a:extLst>
              <a:ext uri="{FF2B5EF4-FFF2-40B4-BE49-F238E27FC236}">
                <a16:creationId xmlns:a16="http://schemas.microsoft.com/office/drawing/2014/main" id="{A814199D-19C1-DCB1-FB1F-CB3AA7CA91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3142429"/>
              </p:ext>
            </p:extLst>
          </p:nvPr>
        </p:nvGraphicFramePr>
        <p:xfrm>
          <a:off x="4767148" y="621274"/>
          <a:ext cx="3928750" cy="37877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8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Duración estimada del programa (semestres):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de créditos académicos: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92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de estudiantes en el primer semestre: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-127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 Manizales</a:t>
                      </a:r>
                    </a:p>
                    <a:p>
                      <a:pPr marL="0" lvl="0" indent="-127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 Municipios 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Periodicidad de la admisión: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Semestral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Jornada de trabajo: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mixta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Dedicación al programa: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 semestres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Instancia que expide la norma de aprobación: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Consejo Superior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y fecha del Acuerdo: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Teléfono: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(6) 8781500  ext. 12420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Fax: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Apartado aéreo: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275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5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E-mail: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Valor de la matricula: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1,</a:t>
                      </a: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s-ES" sz="10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smmlv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Facultad a la que está adscrito: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Facultad de Ciencias Exactas y Naturales</a:t>
                      </a:r>
                      <a:endParaRPr sz="10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Desarrollado por convenio (S/N):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Registro calificado anterior (si aplica)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6429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BAB70445-34C2-25CA-B27F-909FCD251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6998B03A-2FC4-0CC9-398C-0D8429A9C5DC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503;p52">
            <a:extLst>
              <a:ext uri="{FF2B5EF4-FFF2-40B4-BE49-F238E27FC236}">
                <a16:creationId xmlns:a16="http://schemas.microsoft.com/office/drawing/2014/main" id="{94E60E16-6EF2-1434-B332-1C46EB09E56D}"/>
              </a:ext>
            </a:extLst>
          </p:cNvPr>
          <p:cNvSpPr txBox="1">
            <a:spLocks/>
          </p:cNvSpPr>
          <p:nvPr/>
        </p:nvSpPr>
        <p:spPr>
          <a:xfrm>
            <a:off x="487719" y="29004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s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7. Profesores externos</a:t>
            </a:r>
            <a:endParaRPr lang="es-CO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B08D85D-5998-1E2E-BA7C-9E600DA03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48" y="1438274"/>
            <a:ext cx="8827746" cy="2351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36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DFDCAE5-4BBD-A5A3-9C8C-61F01F047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BC2FC466-7E0B-6C7F-5D08-8AE613E5908B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503;p52">
            <a:extLst>
              <a:ext uri="{FF2B5EF4-FFF2-40B4-BE49-F238E27FC236}">
                <a16:creationId xmlns:a16="http://schemas.microsoft.com/office/drawing/2014/main" id="{B265889A-22D4-A18D-B27D-B3A6E9690E2F}"/>
              </a:ext>
            </a:extLst>
          </p:cNvPr>
          <p:cNvSpPr txBox="1">
            <a:spLocks/>
          </p:cNvSpPr>
          <p:nvPr/>
        </p:nvSpPr>
        <p:spPr>
          <a:xfrm>
            <a:off x="487719" y="29004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s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7. Profesores externos</a:t>
            </a:r>
            <a:endParaRPr lang="es-CO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0B709E-350A-4CC7-EFED-332B35460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557" y="1519917"/>
            <a:ext cx="8934450" cy="210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68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79B87E6-CB20-A76F-AC4B-E9F0C1002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0EC3320D-7CC4-F7DE-8C0C-B8D941870660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58"/>
          <p:cNvSpPr txBox="1"/>
          <p:nvPr/>
        </p:nvSpPr>
        <p:spPr>
          <a:xfrm>
            <a:off x="289122" y="101159"/>
            <a:ext cx="6970184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8. 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Medios educativos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sp>
        <p:nvSpPr>
          <p:cNvPr id="593" name="Google Shape;593;p58"/>
          <p:cNvSpPr txBox="1"/>
          <p:nvPr/>
        </p:nvSpPr>
        <p:spPr>
          <a:xfrm>
            <a:off x="533124" y="801489"/>
            <a:ext cx="807775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1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Recursos bibliográficos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4" name="Google Shape;594;p58"/>
          <p:cNvSpPr txBox="1"/>
          <p:nvPr/>
        </p:nvSpPr>
        <p:spPr>
          <a:xfrm>
            <a:off x="406400" y="1506237"/>
            <a:ext cx="4064001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lang="es" sz="1800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 Bibliotecas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s" sz="1800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s" sz="18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s" sz="1800" b="0" i="0" u="sng" strike="noStrike" cap="none" dirty="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https://biblio.ucaldas.edu.co/</a:t>
            </a:r>
            <a:r>
              <a:rPr lang="es" sz="18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 </a:t>
            </a:r>
            <a:br>
              <a:rPr lang="es" sz="18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lang="es" sz="18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s" sz="18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Pueden acceder todos los estudiantes, profesores y empleados de la universidad, ya sea mediante el préstamo de medios físicos como libros, manuales o revistas.</a:t>
            </a:r>
            <a:br>
              <a:rPr lang="es" sz="1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254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58"/>
          <p:cNvSpPr txBox="1"/>
          <p:nvPr/>
        </p:nvSpPr>
        <p:spPr>
          <a:xfrm>
            <a:off x="4809067" y="1291819"/>
            <a:ext cx="4605866" cy="2953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en sala.</a:t>
            </a:r>
            <a:endParaRPr sz="1600" b="0" i="0" u="none" strike="noStrike" cap="none" dirty="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externo.</a:t>
            </a:r>
            <a:endParaRPr sz="1600" b="0" i="0" u="none" strike="noStrike" cap="none" dirty="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interbibliotecario.</a:t>
            </a:r>
            <a:endParaRPr sz="1600" b="0" i="0" u="none" strike="noStrike" cap="none" dirty="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 de información virtual. </a:t>
            </a:r>
            <a:endParaRPr sz="1600" b="0" i="0" u="none" strike="noStrike" cap="none" dirty="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Conmutación bibliográfica. </a:t>
            </a:r>
            <a:endParaRPr sz="1600" b="0" i="0" u="none" strike="noStrike" cap="none" dirty="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Diseminación de la información.</a:t>
            </a:r>
            <a:endParaRPr sz="1600" b="0" i="0" u="none" strike="noStrike" cap="none" dirty="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Renovación de material bibliográfico telefónicamente. </a:t>
            </a:r>
            <a:endParaRPr sz="1600" b="0" i="0" u="none" strike="noStrike" cap="none" dirty="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Google Shape;593;p58"/>
          <p:cNvSpPr txBox="1"/>
          <p:nvPr/>
        </p:nvSpPr>
        <p:spPr>
          <a:xfrm>
            <a:off x="533124" y="791718"/>
            <a:ext cx="807775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1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Recursos bibliográficos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5058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641BFD5-C7FD-27CA-9337-417BC4563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E12D659-C37B-CD87-B96F-D827B1DF419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59"/>
          <p:cNvSpPr txBox="1"/>
          <p:nvPr/>
        </p:nvSpPr>
        <p:spPr>
          <a:xfrm>
            <a:off x="451203" y="1092024"/>
            <a:ext cx="4572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" sz="2000" b="1" i="0" u="none" strike="noStrike" cap="none">
                <a:solidFill>
                  <a:srgbClr val="405888"/>
                </a:solidFill>
                <a:latin typeface="Roboto"/>
                <a:ea typeface="Roboto"/>
                <a:cs typeface="Roboto"/>
                <a:sym typeface="Roboto"/>
              </a:rPr>
              <a:t>2. </a:t>
            </a:r>
            <a:r>
              <a:rPr lang="es" sz="2000" b="1" i="0" u="none" strike="noStrike" cap="none">
                <a:solidFill>
                  <a:srgbClr val="40588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Bases de datos</a:t>
            </a:r>
            <a:endParaRPr sz="2000" b="0" i="0" u="none" strike="noStrike" cap="none">
              <a:solidFill>
                <a:srgbClr val="40588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2" name="Google Shape;602;p59"/>
          <p:cNvSpPr txBox="1"/>
          <p:nvPr/>
        </p:nvSpPr>
        <p:spPr>
          <a:xfrm>
            <a:off x="682978" y="1538244"/>
            <a:ext cx="3053644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Science Direct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Scopus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Engineering Village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Jstor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Ovid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Proquest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E-libro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Ebrary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LexBase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HINARI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Entre otras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3" name="Google Shape;603;p59"/>
          <p:cNvSpPr txBox="1"/>
          <p:nvPr/>
        </p:nvSpPr>
        <p:spPr>
          <a:xfrm>
            <a:off x="4413603" y="1092024"/>
            <a:ext cx="366959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" sz="2000" b="1" i="0" u="none" strike="noStrike" cap="none">
                <a:solidFill>
                  <a:srgbClr val="405888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" sz="2000" b="1" i="0" u="none" strike="noStrike" cap="none">
                <a:solidFill>
                  <a:srgbClr val="40588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Plataforma UCaldas Virtual </a:t>
            </a:r>
            <a:endParaRPr sz="2000" b="1" i="0" u="none" strike="noStrike" cap="none">
              <a:solidFill>
                <a:srgbClr val="40588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4" name="Google Shape;604;p59"/>
          <p:cNvSpPr txBox="1"/>
          <p:nvPr/>
        </p:nvSpPr>
        <p:spPr>
          <a:xfrm>
            <a:off x="251530" y="169333"/>
            <a:ext cx="6970184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8. 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Medios educativos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605" name="Google Shape;605;p5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06066" y="1492134"/>
            <a:ext cx="3457575" cy="1738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59" descr="BibliotecasUcalda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21798" y="3455173"/>
            <a:ext cx="3457575" cy="1323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7029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88DD6759-1692-857E-1D86-ABA0903A4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60DAA303-7966-73F0-9462-B357CA052A1C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A1EB3D34-533F-821F-AE1B-72A02B6D08C6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B35A00F-14CC-FA13-8DC4-B25EF80A3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962" y="1116330"/>
            <a:ext cx="5942076" cy="291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0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FA9E4B78-7B25-50BC-A25E-6582E34A8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48CAAD81-D81D-0C62-CE8E-E32A7FAE0C9D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4AD81B3B-9ADA-B1AE-D7DC-FE6B8D424902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20" name="Google Shape;420;g25a3e48faed_1_10"/>
          <p:cNvGraphicFramePr/>
          <p:nvPr/>
        </p:nvGraphicFramePr>
        <p:xfrm>
          <a:off x="859663" y="946825"/>
          <a:ext cx="3592825" cy="394716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salon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salon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U-228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D-106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D-111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U-219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U-231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D-107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C-208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C-209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U-106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U-201 BICENTENARIO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graphicFrame>
        <p:nvGraphicFramePr>
          <p:cNvPr id="421" name="Google Shape;421;g25a3e48faed_1_10"/>
          <p:cNvGraphicFramePr/>
          <p:nvPr/>
        </p:nvGraphicFramePr>
        <p:xfrm>
          <a:off x="5285725" y="1900238"/>
          <a:ext cx="2286000" cy="1343025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6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936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82BBAEC-65F6-8BBB-6201-DEF71011B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0059B699-5A00-3B42-C608-E3F065909909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8526E199-C454-2966-33CE-503BB60B4031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13" name="Google Shape;413;g25a3e48faed_1_2"/>
          <p:cNvGraphicFramePr/>
          <p:nvPr/>
        </p:nvGraphicFramePr>
        <p:xfrm>
          <a:off x="2775588" y="926475"/>
          <a:ext cx="3592825" cy="394716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salon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salon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U-228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D-106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D-111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U-219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U-231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D-107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C-208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C-209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U-106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U-201 BICENTENARIO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122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2F96AEE-1A60-8E6D-3A3C-2863E50F7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01BF698-4C73-A301-B49E-C6CFE06D090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C54D05F1-657C-6C66-2E98-8AD40DACDAB9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28" name="Google Shape;428;g25a3e48faed_1_18"/>
          <p:cNvGraphicFramePr/>
          <p:nvPr/>
        </p:nvGraphicFramePr>
        <p:xfrm>
          <a:off x="1720900" y="2057025"/>
          <a:ext cx="5207000" cy="1527175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56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8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9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Espacio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Campus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B-413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 de Consejo de Facultad Ciencias Exactas y Naturales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Auditorio Danilo Cruz Vélez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U-117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03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DCBA1E79-073D-E214-D297-03247737F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676C4C03-F3B0-9219-8470-701BDF666548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7BA50755-96A8-B9E0-3E22-F17B2153C1B7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4441D04-8BBD-0B3D-F399-D07B483284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4142" y="760850"/>
            <a:ext cx="4879465" cy="431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6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4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9" name="Google Shape;649;p64"/>
          <p:cNvPicPr preferRelativeResize="0"/>
          <p:nvPr/>
        </p:nvPicPr>
        <p:blipFill rotWithShape="1">
          <a:blip r:embed="rId4">
            <a:alphaModFix/>
          </a:blip>
          <a:srcRect t="15371" b="51797"/>
          <a:stretch/>
        </p:blipFill>
        <p:spPr>
          <a:xfrm>
            <a:off x="0" y="0"/>
            <a:ext cx="9144003" cy="2000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6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22865" y="-8164"/>
            <a:ext cx="801249" cy="812347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64"/>
          <p:cNvSpPr/>
          <p:nvPr/>
        </p:nvSpPr>
        <p:spPr>
          <a:xfrm>
            <a:off x="1133899" y="2376332"/>
            <a:ext cx="660950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" sz="5400" b="1" i="0" u="none" strike="noStrike" cap="none">
                <a:solidFill>
                  <a:srgbClr val="B45F0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MUCHAS GRACIAS</a:t>
            </a:r>
            <a:endParaRPr sz="1400" b="0" i="0" u="none" strike="noStrike" cap="none">
              <a:solidFill>
                <a:srgbClr val="B45F0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2" name="Google Shape;652;p6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3524250"/>
            <a:ext cx="8353913" cy="1068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A038BA4-C71E-DE48-EBB8-72EA7082A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C96AC26B-7EA2-81A9-D410-212E60010208}"/>
              </a:ext>
            </a:extLst>
          </p:cNvPr>
          <p:cNvSpPr txBox="1"/>
          <p:nvPr/>
        </p:nvSpPr>
        <p:spPr>
          <a:xfrm>
            <a:off x="591118" y="743980"/>
            <a:ext cx="433854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b="1" dirty="0"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Contexto Energético: Una Oportunidad Estratégica</a:t>
            </a:r>
            <a:endParaRPr sz="1800" b="1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DF0BE477-700C-11A0-3207-B0F461942575}"/>
              </a:ext>
            </a:extLst>
          </p:cNvPr>
          <p:cNvSpPr txBox="1"/>
          <p:nvPr/>
        </p:nvSpPr>
        <p:spPr>
          <a:xfrm>
            <a:off x="459836" y="304106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CAD3577-609C-FEB9-0EB2-57618DD03D05}"/>
              </a:ext>
            </a:extLst>
          </p:cNvPr>
          <p:cNvSpPr txBox="1"/>
          <p:nvPr/>
        </p:nvSpPr>
        <p:spPr>
          <a:xfrm>
            <a:off x="574247" y="1560729"/>
            <a:ext cx="7699856" cy="2990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Sector Eléctrico Colombiano: Liberalizado (Leyes 142/143), estratégico para el PIB (2.03% y creciendo - Corficolombiana).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Matriz Energética Actual: Fuerte dependencia hidráulica (66.8%), térmica (30.5%). Vulnerabilidad climática.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Tendencia Global: Crecimiento exponencial de las Energías Renovables No Convencionales (ERNC) impulsado por la sostenibilidad y competitividad.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Demanda Energética Creciente: Proyección UPME 2035: 117,341 GWh/año. Necesidad de diversificar fuentes.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Marco Normativo Favorable: Ley 1715/2014 y 2099/2021, CONPES, Plan Nacional de Desarrollo (hidrógeno blanco) – incentivos claros.</a:t>
            </a:r>
          </a:p>
        </p:txBody>
      </p:sp>
      <p:pic>
        <p:nvPicPr>
          <p:cNvPr id="1028" name="Picture 4" descr="Unidad de Planeación Minero Energética - UPME | Infraestructura ...">
            <a:extLst>
              <a:ext uri="{FF2B5EF4-FFF2-40B4-BE49-F238E27FC236}">
                <a16:creationId xmlns:a16="http://schemas.microsoft.com/office/drawing/2014/main" id="{5089E758-87CE-5627-B939-F61813E6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3082" y="69290"/>
            <a:ext cx="1731072" cy="141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677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13793CB-8D56-9406-21AC-E61C1E535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650150FA-96C6-51DB-2979-9BB414D53673}"/>
              </a:ext>
            </a:extLst>
          </p:cNvPr>
          <p:cNvSpPr txBox="1"/>
          <p:nvPr/>
        </p:nvSpPr>
        <p:spPr>
          <a:xfrm>
            <a:off x="332741" y="804881"/>
            <a:ext cx="6882705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b="1" dirty="0"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La Transición Energética: Respuesta a Desafíos Globales</a:t>
            </a:r>
            <a:endParaRPr sz="1800" b="1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23C9CB73-95D8-8B1F-5D2C-05C94FB465F5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4B39B89-29D6-C403-1D30-8E832583C1A9}"/>
              </a:ext>
            </a:extLst>
          </p:cNvPr>
          <p:cNvSpPr txBox="1"/>
          <p:nvPr/>
        </p:nvSpPr>
        <p:spPr>
          <a:xfrm>
            <a:off x="332742" y="1671002"/>
            <a:ext cx="5435788" cy="2990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Desarrollo Sostenible: Satisfacer necesidades actuales sin comprometer el futuro (ODS 7, 13).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Mitigación Cambio Climático: Reducción de emisiones GEI (7 millones muertes/año por contaminación - OMS).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Seguridad Energética: Disminuir dependencia de fósiles volátiles y finitos.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Innovación y Competitividad: Las ERNC como motor de desarrollo tecnológico y económico.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El Programa como Agente de Cambio: Formando el talento humano necesario para liderar esta transición.</a:t>
            </a:r>
          </a:p>
        </p:txBody>
      </p:sp>
      <p:pic>
        <p:nvPicPr>
          <p:cNvPr id="4098" name="Picture 2" descr="Minenergía traza hoja de ruta para la transformación energética en ...">
            <a:extLst>
              <a:ext uri="{FF2B5EF4-FFF2-40B4-BE49-F238E27FC236}">
                <a16:creationId xmlns:a16="http://schemas.microsoft.com/office/drawing/2014/main" id="{67950D06-7580-5222-D6F6-C15B71954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662" y="2114091"/>
            <a:ext cx="3343866" cy="188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939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0D577C0-3A8B-699A-6717-A6EF33F6A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11EC66DC-FCBB-7F90-0548-E44A760C3FED}"/>
              </a:ext>
            </a:extLst>
          </p:cNvPr>
          <p:cNvSpPr txBox="1"/>
          <p:nvPr/>
        </p:nvSpPr>
        <p:spPr>
          <a:xfrm>
            <a:off x="549989" y="827108"/>
            <a:ext cx="7172969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b="1" dirty="0"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Caldas: Territorio con Potencial Renovable y Necesidades Formativas</a:t>
            </a:r>
            <a:endParaRPr sz="1800" b="1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02FA9D74-1D9A-E8F7-4008-8E5D2D085CE4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411110-DA44-ED22-825F-B14BEE4E2D19}"/>
              </a:ext>
            </a:extLst>
          </p:cNvPr>
          <p:cNvSpPr txBox="1"/>
          <p:nvPr/>
        </p:nvSpPr>
        <p:spPr>
          <a:xfrm>
            <a:off x="332742" y="1787381"/>
            <a:ext cx="5435788" cy="2118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Alineación con Desarrollo Regional: Plan de Desarrollo Caldas (Sostenibilidad Ambiental), Plan Nacional Negocios Verdes (meta 2030).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Demanda Local: Necesidad de profesionales técnicos y tecnólogos para implementar proyectos de ERNC en sectores productivos (agroindustria, turismo, construcción).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Roboto Black" panose="02000000000000000000" pitchFamily="2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Roboto Black" panose="02000000000000000000" pitchFamily="2" charset="0"/>
                <a:cs typeface="Times New Roman" panose="02020603050405020304" pitchFamily="18" charset="0"/>
              </a:rPr>
              <a:t>Compromiso UCALDAS: Respuesta a las necesidades formativas identificadas en municipios (Manizales, La Dorada, Anserma, Riosucio, etc.).</a:t>
            </a:r>
          </a:p>
        </p:txBody>
      </p:sp>
      <p:pic>
        <p:nvPicPr>
          <p:cNvPr id="5122" name="Picture 2" descr="Transición energética en Colombia | Celsia empresa de energía">
            <a:extLst>
              <a:ext uri="{FF2B5EF4-FFF2-40B4-BE49-F238E27FC236}">
                <a16:creationId xmlns:a16="http://schemas.microsoft.com/office/drawing/2014/main" id="{DB141E47-6352-2A19-0B9C-42EC38B5F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3764" y="1712566"/>
            <a:ext cx="3083304" cy="2055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869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0BAEACE8-0405-0ADE-B539-4334E96F1D7C}"/>
              </a:ext>
            </a:extLst>
          </p:cNvPr>
          <p:cNvSpPr txBox="1"/>
          <p:nvPr/>
        </p:nvSpPr>
        <p:spPr>
          <a:xfrm>
            <a:off x="452283" y="360666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2. JUSTIFICACIÓN</a:t>
            </a:r>
            <a:endParaRPr dirty="0"/>
          </a:p>
        </p:txBody>
      </p:sp>
      <p:sp>
        <p:nvSpPr>
          <p:cNvPr id="3" name="Google Shape;182;p13">
            <a:extLst>
              <a:ext uri="{FF2B5EF4-FFF2-40B4-BE49-F238E27FC236}">
                <a16:creationId xmlns:a16="http://schemas.microsoft.com/office/drawing/2014/main" id="{FA8C72A6-1898-16D4-3337-D6704780D5E5}"/>
              </a:ext>
            </a:extLst>
          </p:cNvPr>
          <p:cNvSpPr txBox="1"/>
          <p:nvPr/>
        </p:nvSpPr>
        <p:spPr>
          <a:xfrm>
            <a:off x="886" y="2319063"/>
            <a:ext cx="2538000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PROGRAMAS SIMILARES</a:t>
            </a:r>
            <a:endParaRPr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6" name="Google Shape;178;p13">
            <a:extLst>
              <a:ext uri="{FF2B5EF4-FFF2-40B4-BE49-F238E27FC236}">
                <a16:creationId xmlns:a16="http://schemas.microsoft.com/office/drawing/2014/main" id="{0CF89E60-B634-544D-EADD-D68A2AAE975E}"/>
              </a:ext>
            </a:extLst>
          </p:cNvPr>
          <p:cNvSpPr txBox="1"/>
          <p:nvPr/>
        </p:nvSpPr>
        <p:spPr>
          <a:xfrm>
            <a:off x="2538886" y="700845"/>
            <a:ext cx="5798869" cy="4231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b="0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Se observa un crecimiento significativo de la oferta educativa en Energías Renovables a nivel mundial y en Colombia. Sin embargo, es importante destacar que la mayoría de los programas existentes se enfocan en el nivel de educación superior, dejando una brecha en la formación técnica y tecnológica especializada. Esto representa una oportunidad para el programa tecnológico de la Universidad de Caldas, ya que llenaría este vacío y proporciona una formación práctica y aplicada a nivel técnico. Solo existen 1 programa de a nivel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tecnológico</a:t>
            </a:r>
            <a:r>
              <a:rPr lang="es-CO" sz="1200" b="0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a nivel nacional: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dirty="0">
              <a:solidFill>
                <a:schemeClr val="tx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dirty="0">
              <a:solidFill>
                <a:schemeClr val="tx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b="0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TECNOLOGÍA ELÉCTRICA EN GENERACIÓN Y GESTIÓN EFICIENTE DE ENERGÍAS RENOVABLES de la CORPORACIÓN INTERNACIONAL PARA EL DESARROLLO EDUCATIVO -CIDE-(Bogotá) que se encuentra activa y cuenta con registro calificado.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dirty="0">
              <a:solidFill>
                <a:schemeClr val="tx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Tiene un costo de $4,417,300  (3,3 SMMLV)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dirty="0">
              <a:solidFill>
                <a:schemeClr val="tx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L</a:t>
            </a:r>
            <a:r>
              <a:rPr lang="es-CO" sz="1200" b="0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 universidad </a:t>
            </a:r>
            <a:r>
              <a:rPr lang="en-US" sz="1200" dirty="0" err="1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utónoma</a:t>
            </a:r>
            <a:r>
              <a:rPr lang="en-US" sz="1200" b="0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de Manizales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ofrece</a:t>
            </a:r>
            <a:r>
              <a:rPr lang="en-US" sz="1200" b="0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una</a:t>
            </a:r>
            <a:r>
              <a:rPr lang="en-US" sz="1200" b="0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s-CO" sz="1200" b="0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Especialización en Energías Renovables y Eficiencia Energética.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100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100" b="0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100" b="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1968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16627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0BAEACE8-0405-0ADE-B539-4334E96F1D7C}"/>
              </a:ext>
            </a:extLst>
          </p:cNvPr>
          <p:cNvSpPr txBox="1"/>
          <p:nvPr/>
        </p:nvSpPr>
        <p:spPr>
          <a:xfrm>
            <a:off x="452283" y="360666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2. JUSTIFICACIÓN</a:t>
            </a:r>
            <a:endParaRPr dirty="0"/>
          </a:p>
        </p:txBody>
      </p:sp>
      <p:pic>
        <p:nvPicPr>
          <p:cNvPr id="4" name="Google Shape;232;g2e2d50abbc1_0_1">
            <a:extLst>
              <a:ext uri="{FF2B5EF4-FFF2-40B4-BE49-F238E27FC236}">
                <a16:creationId xmlns:a16="http://schemas.microsoft.com/office/drawing/2014/main" id="{59022A15-3236-A512-1EA2-C104D5FA9FE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440" y="742279"/>
            <a:ext cx="8760025" cy="4248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064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3247</TotalTime>
  <Words>2611</Words>
  <Application>Microsoft Office PowerPoint</Application>
  <PresentationFormat>Presentación en pantalla (16:9)</PresentationFormat>
  <Paragraphs>534</Paragraphs>
  <Slides>49</Slides>
  <Notes>49</Notes>
  <HiddenSlides>0</HiddenSlides>
  <MMClips>0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49</vt:i4>
      </vt:variant>
    </vt:vector>
  </HeadingPairs>
  <TitlesOfParts>
    <vt:vector size="56" baseType="lpstr">
      <vt:lpstr>Times New Roman</vt:lpstr>
      <vt:lpstr>Arial</vt:lpstr>
      <vt:lpstr>Roboto Black</vt:lpstr>
      <vt:lpstr>Roboto</vt:lpstr>
      <vt:lpstr>Calibri</vt:lpstr>
      <vt:lpstr>Simple Light</vt:lpstr>
      <vt:lpstr>Document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6. Relacionamiento con el sector externo </vt:lpstr>
      <vt:lpstr>6. Relacionamiento con el sector externo </vt:lpstr>
      <vt:lpstr>6. Relacionamiento con el sector externo </vt:lpstr>
      <vt:lpstr>6. Relacionamiento con el sector externo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Pedro Fernández E.</dc:creator>
  <cp:lastModifiedBy>Daniel vick</cp:lastModifiedBy>
  <cp:revision>69</cp:revision>
  <dcterms:modified xsi:type="dcterms:W3CDTF">2025-07-07T23:45:27Z</dcterms:modified>
</cp:coreProperties>
</file>